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52" r:id="rId2"/>
    <p:sldId id="339" r:id="rId3"/>
    <p:sldId id="341" r:id="rId4"/>
    <p:sldId id="343" r:id="rId5"/>
    <p:sldId id="344" r:id="rId6"/>
    <p:sldId id="345" r:id="rId7"/>
    <p:sldId id="350" r:id="rId8"/>
    <p:sldId id="349" r:id="rId9"/>
    <p:sldId id="346" r:id="rId10"/>
    <p:sldId id="342" r:id="rId11"/>
    <p:sldId id="348" r:id="rId12"/>
  </p:sldIdLst>
  <p:sldSz cx="9144000" cy="5143500" type="screen16x9"/>
  <p:notesSz cx="7010400" cy="9296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4" userDrawn="1">
          <p15:clr>
            <a:srgbClr val="A4A3A4"/>
          </p15:clr>
        </p15:guide>
        <p15:guide id="2" pos="2971" userDrawn="1">
          <p15:clr>
            <a:srgbClr val="A4A3A4"/>
          </p15:clr>
        </p15:guide>
        <p15:guide id="3" pos="1565" userDrawn="1">
          <p15:clr>
            <a:srgbClr val="A4A3A4"/>
          </p15:clr>
        </p15:guide>
        <p15:guide id="4" pos="4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D3237"/>
    <a:srgbClr val="FF0000"/>
    <a:srgbClr val="727171"/>
    <a:srgbClr val="000000"/>
    <a:srgbClr val="E6001B"/>
    <a:srgbClr val="4F81B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05" autoAdjust="0"/>
    <p:restoredTop sz="90305" autoAdjust="0"/>
  </p:normalViewPr>
  <p:slideViewPr>
    <p:cSldViewPr>
      <p:cViewPr varScale="1">
        <p:scale>
          <a:sx n="84" d="100"/>
          <a:sy n="84" d="100"/>
        </p:scale>
        <p:origin x="884" y="56"/>
      </p:cViewPr>
      <p:guideLst>
        <p:guide orient="horz" pos="804"/>
        <p:guide pos="2971"/>
        <p:guide pos="1565"/>
        <p:guide pos="43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819042-E4BC-4D86-B632-6F9F2B7CDA89}" type="datetimeFigureOut">
              <a:rPr lang="pt-BR" smtClean="0"/>
              <a:t>13/02/2025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4EF748-DDB2-4134-9E95-43D1DA98650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682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A0E8B-8B1C-45C9-BDCA-5B06E8A505F3}" type="datetimeFigureOut">
              <a:rPr lang="pt-BR" smtClean="0"/>
              <a:t>12/02/2025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C6E42-CECC-4DA0-A8F5-1FB9F7C520E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7815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E0269D6-D098-4CA7-9C91-7C47A69496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9343" cy="514350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9BC91EAB-0A9A-451A-8BBF-E02BEC498F0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5488"/>
            <a:ext cx="2078742" cy="5860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lang="pt-BR" sz="2800" b="1" kern="1200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53E2DBD-1B73-D213-7A4F-BA9A9D2E2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homem, em pé, olhando, segurando&#10;&#10;Descrição gerada automaticamente">
            <a:extLst>
              <a:ext uri="{FF2B5EF4-FFF2-40B4-BE49-F238E27FC236}">
                <a16:creationId xmlns:a16="http://schemas.microsoft.com/office/drawing/2014/main" id="{3058F42D-1BB9-56F1-8792-C02CA571061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06" b="27600"/>
          <a:stretch/>
        </p:blipFill>
        <p:spPr>
          <a:xfrm>
            <a:off x="729343" y="1851670"/>
            <a:ext cx="8414657" cy="2659757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643EB42-3614-6156-E7C9-4678C58EE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666" y="267494"/>
            <a:ext cx="4562008" cy="1286172"/>
          </a:xfrm>
          <a:prstGeom prst="rect">
            <a:avLst/>
          </a:prstGeom>
        </p:spPr>
      </p:pic>
      <p:sp>
        <p:nvSpPr>
          <p:cNvPr id="6" name="Subtítulo 2">
            <a:extLst>
              <a:ext uri="{FF2B5EF4-FFF2-40B4-BE49-F238E27FC236}">
                <a16:creationId xmlns:a16="http://schemas.microsoft.com/office/drawing/2014/main" id="{DE8F4ACD-2CBD-2AE4-2FA7-4639BC99139B}"/>
              </a:ext>
            </a:extLst>
          </p:cNvPr>
          <p:cNvSpPr txBox="1">
            <a:spLocks/>
          </p:cNvSpPr>
          <p:nvPr/>
        </p:nvSpPr>
        <p:spPr>
          <a:xfrm>
            <a:off x="998280" y="2512423"/>
            <a:ext cx="7571648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Template padrão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MECA Brasil 2025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637A9B5B-7181-758F-3893-BEC20AB4A1EA}"/>
              </a:ext>
            </a:extLst>
          </p:cNvPr>
          <p:cNvSpPr txBox="1">
            <a:spLocks/>
          </p:cNvSpPr>
          <p:nvPr/>
        </p:nvSpPr>
        <p:spPr>
          <a:xfrm>
            <a:off x="995244" y="3490191"/>
            <a:ext cx="7571648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Período de envio 14/02 a 31/03/2025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71A4B02-B895-B84A-6C8E-284F4071BC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9343" cy="5143500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A918C7ED-7067-0D94-5678-F342354D9CE1}"/>
              </a:ext>
            </a:extLst>
          </p:cNvPr>
          <p:cNvSpPr txBox="1"/>
          <p:nvPr/>
        </p:nvSpPr>
        <p:spPr>
          <a:xfrm>
            <a:off x="2286000" y="238708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205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12647D0-737E-4EC8-90B2-A099E13547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482190" y="1391649"/>
            <a:ext cx="6400800" cy="9391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Listar em tópicos eventuais pontos do projeto que possam contribuir para a sociedade como, por exemplo, melhoria na qualidade de vida das pessoas envolvidas direta ou indiretamente na utilização do equipamento, sustentabilidade social etc.</a:t>
            </a:r>
          </a:p>
          <a:p>
            <a:pPr marL="0" indent="0" algn="l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Citar também aspectos relacionados à contribuição do projeto para com o meio ambiente, como por exemplo, reaproveitamento de recursos, sustentabilidade ecológica, economia de energia, etc.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2F10157-4D41-4F61-9208-513DA6AE7843}"/>
              </a:ext>
            </a:extLst>
          </p:cNvPr>
          <p:cNvSpPr txBox="1">
            <a:spLocks/>
          </p:cNvSpPr>
          <p:nvPr/>
        </p:nvSpPr>
        <p:spPr>
          <a:xfrm>
            <a:off x="2482190" y="771550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6: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Impacto na Sociedade e Responsabilidade Ambiental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8CF44811-C9CF-417F-A8A5-CCFB5DE6256D}"/>
              </a:ext>
            </a:extLst>
          </p:cNvPr>
          <p:cNvSpPr txBox="1">
            <a:spLocks/>
          </p:cNvSpPr>
          <p:nvPr/>
        </p:nvSpPr>
        <p:spPr>
          <a:xfrm>
            <a:off x="835496" y="2757653"/>
            <a:ext cx="812899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Impacto na Sociedade e Responsabilidade Ambiental: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B3A46689-AB66-454F-8A9A-D44F6B3F1234}"/>
              </a:ext>
            </a:extLst>
          </p:cNvPr>
          <p:cNvSpPr txBox="1">
            <a:spLocks/>
          </p:cNvSpPr>
          <p:nvPr/>
        </p:nvSpPr>
        <p:spPr>
          <a:xfrm>
            <a:off x="1043608" y="3116642"/>
            <a:ext cx="424847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8CDFF0C0-B80B-466B-99E0-59A624CF418F}"/>
              </a:ext>
            </a:extLst>
          </p:cNvPr>
          <p:cNvSpPr txBox="1">
            <a:spLocks/>
          </p:cNvSpPr>
          <p:nvPr/>
        </p:nvSpPr>
        <p:spPr>
          <a:xfrm>
            <a:off x="5432589" y="3116642"/>
            <a:ext cx="3450401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302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EAA0BD4-7A19-4D2F-8B47-060545B82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9343" cy="51435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649D63-3E6D-4EE7-9F40-328D17B187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85578"/>
            <a:ext cx="4562008" cy="1286172"/>
          </a:xfrm>
          <a:prstGeom prst="rect">
            <a:avLst/>
          </a:prstGeom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D0D6ADFF-E193-4C24-BE7A-6DCB15290C45}"/>
              </a:ext>
            </a:extLst>
          </p:cNvPr>
          <p:cNvSpPr txBox="1">
            <a:spLocks/>
          </p:cNvSpPr>
          <p:nvPr/>
        </p:nvSpPr>
        <p:spPr>
          <a:xfrm>
            <a:off x="1331640" y="4587974"/>
            <a:ext cx="7571648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2000" b="1" dirty="0">
                <a:solidFill>
                  <a:schemeClr val="bg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Acesse: meca.mitsubishielectric.com.br</a:t>
            </a:r>
          </a:p>
        </p:txBody>
      </p:sp>
    </p:spTree>
    <p:extLst>
      <p:ext uri="{BB962C8B-B14F-4D97-AF65-F5344CB8AC3E}">
        <p14:creationId xmlns:p14="http://schemas.microsoft.com/office/powerpoint/2010/main" val="392902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12647D0-737E-4EC8-90B2-A099E13547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71600" y="771550"/>
            <a:ext cx="7704856" cy="404491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400" dirty="0"/>
              <a:t>Caro (a) Professor (a),</a:t>
            </a:r>
          </a:p>
          <a:p>
            <a:pPr marL="0" indent="0" algn="l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400" dirty="0"/>
              <a:t>Este é o template oficial dos projetos que serão submetidos para seleção da </a:t>
            </a:r>
            <a:r>
              <a:rPr lang="pt-BR" sz="1400" b="1" dirty="0"/>
              <a:t>Competição Educacional MECA Brasil 2025</a:t>
            </a:r>
            <a:r>
              <a:rPr lang="pt-BR" sz="1400" dirty="0"/>
              <a:t>. O conteúdo dos slides a seguir devem ser preenchidos de acordo com as respectivas orientações.</a:t>
            </a:r>
          </a:p>
          <a:p>
            <a:pPr marL="0" indent="0" algn="l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400" dirty="0"/>
              <a:t>A seleção dos projetos que participarão da competição que acontecerá nos dias </a:t>
            </a:r>
            <a:r>
              <a:rPr lang="pt-BR" sz="1400" b="1" dirty="0"/>
              <a:t>04 e 05/11/2025 </a:t>
            </a:r>
            <a:r>
              <a:rPr lang="pt-BR" sz="1400" dirty="0"/>
              <a:t>e que consequentemente receberão os produtos da Mitsubishi Electric para a elaboração dos protótipos será feita pelo Comitê Organizador do evento através da avaliação deste documento.</a:t>
            </a:r>
          </a:p>
          <a:p>
            <a:pPr marL="0" indent="0" algn="l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400" dirty="0"/>
              <a:t>Este documento deverá ser enviado através do site da competição entre os dias </a:t>
            </a:r>
            <a:r>
              <a:rPr lang="pt-BR" sz="1400" b="1" dirty="0"/>
              <a:t>14/02 a 31/03/2025</a:t>
            </a:r>
            <a:r>
              <a:rPr lang="pt-BR" sz="1400" dirty="0">
                <a:solidFill>
                  <a:srgbClr val="FF0000"/>
                </a:solidFill>
              </a:rPr>
              <a:t> </a:t>
            </a:r>
            <a:r>
              <a:rPr lang="pt-BR" sz="1400" dirty="0"/>
              <a:t>pelo coordenador da instituição de ensino através do e-mail onde foi feito o convite. Somente e-mails cadastrados no nosso sistema poderão enviar projetos. </a:t>
            </a:r>
          </a:p>
          <a:p>
            <a:pPr marL="0" indent="0" algn="l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400" dirty="0"/>
              <a:t>Antes do preenchimento, recomendamos a leitura de todo o conteúdo do website, em especial a íntegra do regulamento, disponível em: meca.mitsubishielectric.com.br</a:t>
            </a:r>
          </a:p>
          <a:p>
            <a:pPr marL="0" indent="0" algn="l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400" b="1" dirty="0"/>
              <a:t>Pedimos que não identifiquem a escola neste material, tanto em textos, nome do projeto, desenhos, croquis, logos e afins.</a:t>
            </a:r>
          </a:p>
        </p:txBody>
      </p:sp>
    </p:spTree>
    <p:extLst>
      <p:ext uri="{BB962C8B-B14F-4D97-AF65-F5344CB8AC3E}">
        <p14:creationId xmlns:p14="http://schemas.microsoft.com/office/powerpoint/2010/main" val="1846204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12647D0-737E-4EC8-90B2-A099E13547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482190" y="1391649"/>
            <a:ext cx="6400800" cy="9391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Preencher neste slide o título e o objetivo do projeto. Ambos devem estar alinhados ao máximo com o tema da competição “Inovação e Sustentabilidade: O Impacto da Automação Industrial no Meio Ambiente”. Além disso, o objetivo deve esclarecer em poucas linhas o que é o projeto e sua principal função.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2F10157-4D41-4F61-9208-513DA6AE7843}"/>
              </a:ext>
            </a:extLst>
          </p:cNvPr>
          <p:cNvSpPr txBox="1">
            <a:spLocks/>
          </p:cNvSpPr>
          <p:nvPr/>
        </p:nvSpPr>
        <p:spPr>
          <a:xfrm>
            <a:off x="2482190" y="771550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1: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Título e Objetivo do Projeto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D9BC53A2-F8D5-4EC9-ACB4-8184F74F16FA}"/>
              </a:ext>
            </a:extLst>
          </p:cNvPr>
          <p:cNvSpPr txBox="1">
            <a:spLocks/>
          </p:cNvSpPr>
          <p:nvPr/>
        </p:nvSpPr>
        <p:spPr>
          <a:xfrm>
            <a:off x="835496" y="2591923"/>
            <a:ext cx="812899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Título do Projeto: 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3A2CA9D7-D3BC-4088-B9E7-8F04AC72F802}"/>
              </a:ext>
            </a:extLst>
          </p:cNvPr>
          <p:cNvSpPr txBox="1">
            <a:spLocks/>
          </p:cNvSpPr>
          <p:nvPr/>
        </p:nvSpPr>
        <p:spPr>
          <a:xfrm>
            <a:off x="835496" y="3484420"/>
            <a:ext cx="812899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Objetivo do Projeto: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4714471E-0751-4B3C-B3AE-0D3219EED96F}"/>
              </a:ext>
            </a:extLst>
          </p:cNvPr>
          <p:cNvSpPr txBox="1">
            <a:spLocks/>
          </p:cNvSpPr>
          <p:nvPr/>
        </p:nvSpPr>
        <p:spPr>
          <a:xfrm>
            <a:off x="835496" y="2950912"/>
            <a:ext cx="812899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&lt;digite aqui&gt;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4C430D36-AA5E-4B8E-BA7E-AE4FBF378ACC}"/>
              </a:ext>
            </a:extLst>
          </p:cNvPr>
          <p:cNvSpPr txBox="1">
            <a:spLocks/>
          </p:cNvSpPr>
          <p:nvPr/>
        </p:nvSpPr>
        <p:spPr>
          <a:xfrm>
            <a:off x="835496" y="3745529"/>
            <a:ext cx="8128992" cy="107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400" dirty="0">
                <a:solidFill>
                  <a:schemeClr val="tx1"/>
                </a:solidFill>
              </a:rPr>
              <a:t>&lt;digite aqui&gt;</a:t>
            </a:r>
          </a:p>
        </p:txBody>
      </p:sp>
    </p:spTree>
    <p:extLst>
      <p:ext uri="{BB962C8B-B14F-4D97-AF65-F5344CB8AC3E}">
        <p14:creationId xmlns:p14="http://schemas.microsoft.com/office/powerpoint/2010/main" val="181029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12647D0-737E-4EC8-90B2-A099E13547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482190" y="1391649"/>
            <a:ext cx="6400800" cy="9391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Descrever nesse slide as características do projeto, destacando a criatividade e inovação, além de aspectos como a facilidade de operação e viabilidade técnica. O preenchimento deverá ser feito por itens (bullets), 1 para cada característica relevante. 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2F10157-4D41-4F61-9208-513DA6AE7843}"/>
              </a:ext>
            </a:extLst>
          </p:cNvPr>
          <p:cNvSpPr txBox="1">
            <a:spLocks/>
          </p:cNvSpPr>
          <p:nvPr/>
        </p:nvSpPr>
        <p:spPr>
          <a:xfrm>
            <a:off x="2482190" y="771550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2: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Características do Projeto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D9BC53A2-F8D5-4EC9-ACB4-8184F74F16FA}"/>
              </a:ext>
            </a:extLst>
          </p:cNvPr>
          <p:cNvSpPr txBox="1">
            <a:spLocks/>
          </p:cNvSpPr>
          <p:nvPr/>
        </p:nvSpPr>
        <p:spPr>
          <a:xfrm>
            <a:off x="835496" y="2427734"/>
            <a:ext cx="812899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Características do Projeto: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4714471E-0751-4B3C-B3AE-0D3219EED96F}"/>
              </a:ext>
            </a:extLst>
          </p:cNvPr>
          <p:cNvSpPr txBox="1">
            <a:spLocks/>
          </p:cNvSpPr>
          <p:nvPr/>
        </p:nvSpPr>
        <p:spPr>
          <a:xfrm>
            <a:off x="1043608" y="2786723"/>
            <a:ext cx="424847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53BB2F3D-9140-4194-83F6-3BB02DAB3E1A}"/>
              </a:ext>
            </a:extLst>
          </p:cNvPr>
          <p:cNvSpPr txBox="1">
            <a:spLocks/>
          </p:cNvSpPr>
          <p:nvPr/>
        </p:nvSpPr>
        <p:spPr>
          <a:xfrm>
            <a:off x="5432589" y="2786723"/>
            <a:ext cx="3450401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&lt;digite aqui&gt;</a:t>
            </a:r>
          </a:p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58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42F10157-4D41-4F61-9208-513DA6AE7843}"/>
              </a:ext>
            </a:extLst>
          </p:cNvPr>
          <p:cNvSpPr txBox="1">
            <a:spLocks/>
          </p:cNvSpPr>
          <p:nvPr/>
        </p:nvSpPr>
        <p:spPr>
          <a:xfrm>
            <a:off x="2482190" y="771550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3: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Dimensões, aspecto, peso e segurança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8F138AE9-0E21-415D-B15E-58C78787DC5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187624" y="1302278"/>
            <a:ext cx="7695366" cy="9391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000" dirty="0">
                <a:solidFill>
                  <a:schemeClr val="bg1">
                    <a:lumMod val="65000"/>
                  </a:schemeClr>
                </a:solidFill>
              </a:rPr>
              <a:t>Apresentar neste slide um croqui com as dimensões e peso do protótipo/equipamento do projeto. O mesmo deverá ter no máximo as dimensões de 140 cm de comprimento por 70 cm de largura, podendo ser montado sobre uma mesa. O peso máximo total do equipamento deverá ser de 70 kg.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000" dirty="0">
                <a:solidFill>
                  <a:schemeClr val="bg1">
                    <a:lumMod val="65000"/>
                  </a:schemeClr>
                </a:solidFill>
              </a:rPr>
              <a:t>Deverá ser mencionado nesse slide também a potência aparente consumida, que não deverá ultrapassar 1 kVA total.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000" dirty="0">
                <a:solidFill>
                  <a:schemeClr val="bg1">
                    <a:lumMod val="65000"/>
                  </a:schemeClr>
                </a:solidFill>
              </a:rPr>
              <a:t>Cada uma das equipes contará com um ponto de energia 110V e um ponto 220V, ambos monofásicos sendo que a potência aparente consumida do projeto não deverá ultrapassar 1 kVA.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000" dirty="0">
                <a:solidFill>
                  <a:schemeClr val="bg1">
                    <a:lumMod val="65000"/>
                  </a:schemeClr>
                </a:solidFill>
              </a:rPr>
              <a:t>Além disso, o equipamento deverá estar em conformidade com as normas NR 10 (segurança elétrica) e NR 12 (segurança de máquinas e equipamentos), de forma a proteger a integridade física das pessoas que estarão em contato ou próximas ao protótipo/equipamento demonstrado na competição educacional MECA Brasil.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A96E54AB-C4FE-4ECE-A1FA-B776346D61F2}"/>
              </a:ext>
            </a:extLst>
          </p:cNvPr>
          <p:cNvSpPr txBox="1">
            <a:spLocks/>
          </p:cNvSpPr>
          <p:nvPr/>
        </p:nvSpPr>
        <p:spPr>
          <a:xfrm>
            <a:off x="836141" y="2931790"/>
            <a:ext cx="7768307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Dimensões:</a:t>
            </a:r>
            <a:br>
              <a:rPr lang="pt-BR" sz="1800" b="1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&lt;digite aqui&gt; (A x C x P) mm</a:t>
            </a:r>
            <a:endParaRPr lang="pt-BR" sz="1800" b="1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Peso:</a:t>
            </a:r>
            <a:br>
              <a:rPr lang="pt-BR" sz="1800" b="1" dirty="0">
                <a:solidFill>
                  <a:schemeClr val="tx1"/>
                </a:solidFill>
              </a:rPr>
            </a:br>
            <a:r>
              <a:rPr lang="pt-BR" sz="1800" dirty="0">
                <a:solidFill>
                  <a:schemeClr val="tx1"/>
                </a:solidFill>
              </a:rPr>
              <a:t>&lt;digite aqui&gt; kg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DE2434C2-D5EC-41DB-B4E7-B41C83CDD104}"/>
              </a:ext>
            </a:extLst>
          </p:cNvPr>
          <p:cNvSpPr txBox="1">
            <a:spLocks/>
          </p:cNvSpPr>
          <p:nvPr/>
        </p:nvSpPr>
        <p:spPr>
          <a:xfrm>
            <a:off x="3932485" y="2931790"/>
            <a:ext cx="5211515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Croqui/Desenho: </a:t>
            </a:r>
            <a:endParaRPr lang="pt-BR" sz="1800" dirty="0">
              <a:solidFill>
                <a:schemeClr val="tx1"/>
              </a:solidFill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40D7C369-F0A2-4750-A6E3-84E72B18B915}"/>
              </a:ext>
            </a:extLst>
          </p:cNvPr>
          <p:cNvSpPr/>
          <p:nvPr/>
        </p:nvSpPr>
        <p:spPr>
          <a:xfrm>
            <a:off x="4067944" y="3373316"/>
            <a:ext cx="4752528" cy="1574698"/>
          </a:xfrm>
          <a:prstGeom prst="roundRect">
            <a:avLst>
              <a:gd name="adj" fmla="val 8372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&lt;Inserir imagem aqui&gt;</a:t>
            </a:r>
          </a:p>
        </p:txBody>
      </p:sp>
    </p:spTree>
    <p:extLst>
      <p:ext uri="{BB962C8B-B14F-4D97-AF65-F5344CB8AC3E}">
        <p14:creationId xmlns:p14="http://schemas.microsoft.com/office/powerpoint/2010/main" val="1512330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12647D0-737E-4EC8-90B2-A099E13547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482190" y="980101"/>
            <a:ext cx="6400800" cy="28443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Os produtos disponíveis estão agrupados conforme abaixo: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2F10157-4D41-4F61-9208-513DA6AE7843}"/>
              </a:ext>
            </a:extLst>
          </p:cNvPr>
          <p:cNvSpPr txBox="1">
            <a:spLocks/>
          </p:cNvSpPr>
          <p:nvPr/>
        </p:nvSpPr>
        <p:spPr>
          <a:xfrm>
            <a:off x="2482190" y="483518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4: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Produtos Mitsubishi Electric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8CC1A874-EC06-68A4-C130-959F4DFDD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432994"/>
              </p:ext>
            </p:extLst>
          </p:nvPr>
        </p:nvGraphicFramePr>
        <p:xfrm>
          <a:off x="1327821" y="1347614"/>
          <a:ext cx="7056784" cy="1607076"/>
        </p:xfrm>
        <a:graphic>
          <a:graphicData uri="http://schemas.openxmlformats.org/drawingml/2006/table">
            <a:tbl>
              <a:tblPr/>
              <a:tblGrid>
                <a:gridCol w="509818">
                  <a:extLst>
                    <a:ext uri="{9D8B030D-6E8A-4147-A177-3AD203B41FA5}">
                      <a16:colId xmlns:a16="http://schemas.microsoft.com/office/drawing/2014/main" val="363345347"/>
                    </a:ext>
                  </a:extLst>
                </a:gridCol>
                <a:gridCol w="1290382">
                  <a:extLst>
                    <a:ext uri="{9D8B030D-6E8A-4147-A177-3AD203B41FA5}">
                      <a16:colId xmlns:a16="http://schemas.microsoft.com/office/drawing/2014/main" val="108967582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20094666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170572601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411528110"/>
                    </a:ext>
                  </a:extLst>
                </a:gridCol>
              </a:tblGrid>
              <a:tr h="254702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CONJUNTO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 DO CONJUNTO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NUMBER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723239"/>
                  </a:ext>
                </a:extLst>
              </a:tr>
              <a:tr h="135755">
                <a:tc rowSpan="10"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CLP MODULAR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R04CPU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CPU CLP IQ-R, 4096 E/S, 40K STEP, USB/ETHERNET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366563"/>
                  </a:ext>
                </a:extLst>
              </a:tr>
              <a:tr h="135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  <a:endParaRPr kumimoji="0" lang="pt-B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R38B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RACK P/ CLP IQ-R, 8 SLOTS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883105"/>
                  </a:ext>
                </a:extLst>
              </a:tr>
              <a:tr h="135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  <a:endParaRPr kumimoji="0" lang="pt-B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R61P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ALIM CLP IQ-R, ENTR. 100-240V, SAIDA 5V 6,5A, 130VA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318732"/>
                  </a:ext>
                </a:extLst>
              </a:tr>
              <a:tr h="135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  <a:endParaRPr kumimoji="0" lang="pt-B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RX40C7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CLP IQ-R, MOD ENTRADA, 16 PONTOS, PNP/NPN 24V, 1 SLOT, CONEXAO PARAFUSO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595664"/>
                  </a:ext>
                </a:extLst>
              </a:tr>
              <a:tr h="135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  <a:endParaRPr kumimoji="0" lang="pt-B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RY40PT5P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CLP IQ-R, MOD SAIDA, 16 PONTOS, PNP 12-24V, 1 SLOT, CONEXAO PARAFUSO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40620"/>
                  </a:ext>
                </a:extLst>
              </a:tr>
              <a:tr h="1526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  <a:endParaRPr kumimoji="0" lang="pt-B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BHW-T10 2P C4 B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 DISJUNTOR, DOIS PÓLOS, 4A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745689"/>
                  </a:ext>
                </a:extLst>
              </a:tr>
              <a:tr h="135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  <a:endParaRPr kumimoji="0" lang="pt-B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NZ2EHG-T8N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HUB DE 8 PORTAS ETHERNET 10MBPS/100MBPS/1GBPS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12213"/>
                  </a:ext>
                </a:extLst>
              </a:tr>
              <a:tr h="6415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RJ71C24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CLP R, MODULO COMUNICACAO SERIAL, RS232/RS485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77668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  <a:endParaRPr kumimoji="0" lang="pt-B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R60AD4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CLP IQ-R, MOD EXP. 4CH ENTRADAS ANALOGICAS (V/I), 1 SLOT, CONEXAO PARAFUSO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6662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CLP MODULAR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R60DA4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CLP IQ-R, MOD EXP. 4CH SAIDAS ANALOGICAS (V/I), 1 SLOT, CONEXAO PARAFUSO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330794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BE84C421-662C-CD98-6B0E-B06820B01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787909"/>
              </p:ext>
            </p:extLst>
          </p:nvPr>
        </p:nvGraphicFramePr>
        <p:xfrm>
          <a:off x="1327821" y="3065052"/>
          <a:ext cx="7060603" cy="284438"/>
        </p:xfrm>
        <a:graphic>
          <a:graphicData uri="http://schemas.openxmlformats.org/drawingml/2006/table">
            <a:tbl>
              <a:tblPr/>
              <a:tblGrid>
                <a:gridCol w="507875">
                  <a:extLst>
                    <a:ext uri="{9D8B030D-6E8A-4147-A177-3AD203B41FA5}">
                      <a16:colId xmlns:a16="http://schemas.microsoft.com/office/drawing/2014/main" val="299741310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41326701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456769587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1083189965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49235702"/>
                    </a:ext>
                  </a:extLst>
                </a:gridCol>
              </a:tblGrid>
              <a:tr h="142219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CONJUNTO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 DO CONJUNTO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NUMBER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90886"/>
                  </a:ext>
                </a:extLst>
              </a:tr>
              <a:tr h="142219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HOMEM MÁQUINA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GT2510-WXTSD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HOMEM MÁQUINA GT25, 10.1 POL., RES. 1280X800, TFT 65K CORES, 24VCC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813115"/>
                  </a:ext>
                </a:extLst>
              </a:tr>
            </a:tbl>
          </a:graphicData>
        </a:graphic>
      </p:graphicFrame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2D9EB4D-31B8-E6FC-BB64-D07EFF0A9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000763"/>
              </p:ext>
            </p:extLst>
          </p:nvPr>
        </p:nvGraphicFramePr>
        <p:xfrm>
          <a:off x="1327821" y="3459852"/>
          <a:ext cx="7056784" cy="623870"/>
        </p:xfrm>
        <a:graphic>
          <a:graphicData uri="http://schemas.openxmlformats.org/drawingml/2006/table">
            <a:tbl>
              <a:tblPr/>
              <a:tblGrid>
                <a:gridCol w="500236">
                  <a:extLst>
                    <a:ext uri="{9D8B030D-6E8A-4147-A177-3AD203B41FA5}">
                      <a16:colId xmlns:a16="http://schemas.microsoft.com/office/drawing/2014/main" val="173964876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3193735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3499306"/>
                    </a:ext>
                  </a:extLst>
                </a:gridCol>
                <a:gridCol w="4065071">
                  <a:extLst>
                    <a:ext uri="{9D8B030D-6E8A-4147-A177-3AD203B41FA5}">
                      <a16:colId xmlns:a16="http://schemas.microsoft.com/office/drawing/2014/main" val="3317755142"/>
                    </a:ext>
                  </a:extLst>
                </a:gridCol>
                <a:gridCol w="403245">
                  <a:extLst>
                    <a:ext uri="{9D8B030D-6E8A-4147-A177-3AD203B41FA5}">
                      <a16:colId xmlns:a16="http://schemas.microsoft.com/office/drawing/2014/main" val="2873533684"/>
                    </a:ext>
                  </a:extLst>
                </a:gridCol>
              </a:tblGrid>
              <a:tr h="237722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CONJUNTO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 DO CONJUNTO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NUMBER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603807"/>
                  </a:ext>
                </a:extLst>
              </a:tr>
              <a:tr h="126705">
                <a:tc rowSpan="3"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5344" marR="85344" marT="42672" marB="4267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IHM CONECTIVIDADE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GT25-MESIFKEY-1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LICENCA PARA FUNCAO MES INTERFACE QTD. 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065752"/>
                  </a:ext>
                </a:extLst>
              </a:tr>
              <a:tr h="1267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IHM CONECTIVIDADE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GT25-VNCSKEY-1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LICENCA PARA FUNCAO SERVER VNC QTD. 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570666"/>
                  </a:ext>
                </a:extLst>
              </a:tr>
              <a:tr h="13273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IHM CONECTIVIDADE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GT25-WEBSKEY-1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LICENCA PARA FUNCAO GOT MOBILE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34" marR="6034" marT="6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972566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772988C5-80CC-98D8-A6A7-E82B8E378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632063"/>
              </p:ext>
            </p:extLst>
          </p:nvPr>
        </p:nvGraphicFramePr>
        <p:xfrm>
          <a:off x="1331581" y="4194084"/>
          <a:ext cx="7053025" cy="750173"/>
        </p:xfrm>
        <a:graphic>
          <a:graphicData uri="http://schemas.openxmlformats.org/drawingml/2006/table">
            <a:tbl>
              <a:tblPr/>
              <a:tblGrid>
                <a:gridCol w="496476">
                  <a:extLst>
                    <a:ext uri="{9D8B030D-6E8A-4147-A177-3AD203B41FA5}">
                      <a16:colId xmlns:a16="http://schemas.microsoft.com/office/drawing/2014/main" val="143342047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32878028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937572399"/>
                    </a:ext>
                  </a:extLst>
                </a:gridCol>
                <a:gridCol w="4065287">
                  <a:extLst>
                    <a:ext uri="{9D8B030D-6E8A-4147-A177-3AD203B41FA5}">
                      <a16:colId xmlns:a16="http://schemas.microsoft.com/office/drawing/2014/main" val="2692606802"/>
                    </a:ext>
                  </a:extLst>
                </a:gridCol>
                <a:gridCol w="403030">
                  <a:extLst>
                    <a:ext uri="{9D8B030D-6E8A-4147-A177-3AD203B41FA5}">
                      <a16:colId xmlns:a16="http://schemas.microsoft.com/office/drawing/2014/main" val="153030772"/>
                    </a:ext>
                  </a:extLst>
                </a:gridCol>
              </a:tblGrid>
              <a:tr h="237595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CONJUNTO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 DO CONJUNTO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NUMBER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798574"/>
                  </a:ext>
                </a:extLst>
              </a:tr>
              <a:tr h="126637">
                <a:tc rowSpan="4">
                  <a:txBody>
                    <a:bodyPr/>
                    <a:lstStyle/>
                    <a:p>
                      <a:pPr algn="ctr" fontAlgn="ctr" latinLnBrk="0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5299" marR="85299" marT="42649" marB="426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MEDIÇÃO DE ENERGIA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ME96SSRB-MB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MULTIMEDIDOR C/MODBUS RS485 ME96SSRA-MB (PADRÃO)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732986"/>
                  </a:ext>
                </a:extLst>
              </a:tr>
              <a:tr h="1266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MEDIÇÃO DE ENERGIA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ME-0000MT-SS96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MÓDULO DE EXPANSÃO PARA MODBUS TCP ME96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641903"/>
                  </a:ext>
                </a:extLst>
              </a:tr>
              <a:tr h="1266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LVS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CW-5L 60/5A-IMP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TRANSFORMADOR DE CORRENTE 60/1A – CW-5L 60/5A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523822"/>
                  </a:ext>
                </a:extLst>
              </a:tr>
              <a:tr h="1326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LVS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BHW-T10 2P C4 B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 DISJUNTOR, DOIS PÓLOS, 4A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31" marR="6031" marT="60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634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63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9866F4A2-800F-85BC-1270-C2799773C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945964"/>
              </p:ext>
            </p:extLst>
          </p:nvPr>
        </p:nvGraphicFramePr>
        <p:xfrm>
          <a:off x="1043608" y="1247588"/>
          <a:ext cx="7560840" cy="787378"/>
        </p:xfrm>
        <a:graphic>
          <a:graphicData uri="http://schemas.openxmlformats.org/drawingml/2006/table">
            <a:tbl>
              <a:tblPr/>
              <a:tblGrid>
                <a:gridCol w="576064">
                  <a:extLst>
                    <a:ext uri="{9D8B030D-6E8A-4147-A177-3AD203B41FA5}">
                      <a16:colId xmlns:a16="http://schemas.microsoft.com/office/drawing/2014/main" val="111993262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21942718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4923788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4209014978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4236526463"/>
                    </a:ext>
                  </a:extLst>
                </a:gridCol>
              </a:tblGrid>
              <a:tr h="254702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CONJUNTO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 DO CONJUNTO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NUMBER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606196"/>
                  </a:ext>
                </a:extLst>
              </a:tr>
              <a:tr h="254702">
                <a:tc rowSpan="3"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INVERSOR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FR-E820S-0050EPA-60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INVERSOR DE FREQUENCIA FR-E800, 5,0A, 750W, 200 A 240V MONOFASICO, ETHERNET, PADRAO EPA 60HZ, PROTECAO 3C2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530114"/>
                  </a:ext>
                </a:extLst>
              </a:tr>
              <a:tr h="135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INVERSOR</a:t>
                      </a:r>
                    </a:p>
                  </a:txBody>
                  <a:tcPr marL="6465" marR="6465" marT="646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S-T10BC AC200V 1ª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CONTATOR 11A/220VCA, BOBINA 220VCA, 1NA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803718"/>
                  </a:ext>
                </a:extLst>
              </a:tr>
              <a:tr h="14221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INVERSOR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BHW-T10 2P C20 B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 DISJUNTOR,2P 10KA 20A CURVA C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5" marR="6465" marT="64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368733"/>
                  </a:ext>
                </a:extLst>
              </a:tr>
            </a:tbl>
          </a:graphicData>
        </a:graphic>
      </p:graphicFrame>
      <p:sp>
        <p:nvSpPr>
          <p:cNvPr id="12" name="Subtítulo 2">
            <a:extLst>
              <a:ext uri="{FF2B5EF4-FFF2-40B4-BE49-F238E27FC236}">
                <a16:creationId xmlns:a16="http://schemas.microsoft.com/office/drawing/2014/main" id="{ABE7B4C9-3746-317F-9AF4-FADD30B74FCE}"/>
              </a:ext>
            </a:extLst>
          </p:cNvPr>
          <p:cNvSpPr txBox="1">
            <a:spLocks/>
          </p:cNvSpPr>
          <p:nvPr/>
        </p:nvSpPr>
        <p:spPr>
          <a:xfrm>
            <a:off x="2482190" y="908093"/>
            <a:ext cx="6400800" cy="28443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900"/>
              </a:spcAft>
              <a:buFont typeface="Arial" pitchFamily="34" charset="0"/>
              <a:buNone/>
            </a:pPr>
            <a:r>
              <a:rPr lang="pt-BR" sz="1200">
                <a:solidFill>
                  <a:schemeClr val="bg1">
                    <a:lumMod val="65000"/>
                  </a:schemeClr>
                </a:solidFill>
              </a:rPr>
              <a:t>Os produtos disponíveis estão agrupados conforme abaixo: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C5217020-31BB-F66B-C2BE-16CDA5E88794}"/>
              </a:ext>
            </a:extLst>
          </p:cNvPr>
          <p:cNvSpPr txBox="1">
            <a:spLocks/>
          </p:cNvSpPr>
          <p:nvPr/>
        </p:nvSpPr>
        <p:spPr>
          <a:xfrm>
            <a:off x="2482190" y="411510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4: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Produtos Mitsubishi Electric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A2F5D5F8-05FB-5D09-582C-1F45C98B8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11875"/>
              </p:ext>
            </p:extLst>
          </p:nvPr>
        </p:nvGraphicFramePr>
        <p:xfrm>
          <a:off x="1043609" y="2111684"/>
          <a:ext cx="7560840" cy="1395175"/>
        </p:xfrm>
        <a:graphic>
          <a:graphicData uri="http://schemas.openxmlformats.org/drawingml/2006/table">
            <a:tbl>
              <a:tblPr/>
              <a:tblGrid>
                <a:gridCol w="576063">
                  <a:extLst>
                    <a:ext uri="{9D8B030D-6E8A-4147-A177-3AD203B41FA5}">
                      <a16:colId xmlns:a16="http://schemas.microsoft.com/office/drawing/2014/main" val="3155341628"/>
                    </a:ext>
                  </a:extLst>
                </a:gridCol>
                <a:gridCol w="1314058">
                  <a:extLst>
                    <a:ext uri="{9D8B030D-6E8A-4147-A177-3AD203B41FA5}">
                      <a16:colId xmlns:a16="http://schemas.microsoft.com/office/drawing/2014/main" val="4038834649"/>
                    </a:ext>
                  </a:extLst>
                </a:gridCol>
                <a:gridCol w="1050067">
                  <a:extLst>
                    <a:ext uri="{9D8B030D-6E8A-4147-A177-3AD203B41FA5}">
                      <a16:colId xmlns:a16="http://schemas.microsoft.com/office/drawing/2014/main" val="1777476271"/>
                    </a:ext>
                  </a:extLst>
                </a:gridCol>
                <a:gridCol w="4270273">
                  <a:extLst>
                    <a:ext uri="{9D8B030D-6E8A-4147-A177-3AD203B41FA5}">
                      <a16:colId xmlns:a16="http://schemas.microsoft.com/office/drawing/2014/main" val="4131790221"/>
                    </a:ext>
                  </a:extLst>
                </a:gridCol>
                <a:gridCol w="350379">
                  <a:extLst>
                    <a:ext uri="{9D8B030D-6E8A-4147-A177-3AD203B41FA5}">
                      <a16:colId xmlns:a16="http://schemas.microsoft.com/office/drawing/2014/main" val="2446448520"/>
                    </a:ext>
                  </a:extLst>
                </a:gridCol>
              </a:tblGrid>
              <a:tr h="247615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CONJUNTO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 DO CONJUNTO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NUMBER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066792"/>
                  </a:ext>
                </a:extLst>
              </a:tr>
              <a:tr h="124813">
                <a:tc rowSpan="8"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896" marR="88896" marT="44448" marB="4444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MR-JE-20C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SERVOAMPLIFICADOR MR-JE; CC-LINK BASIC; 200W; 200VCA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465652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HG-KN23K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SERVOMOTOR MR-JE DE BAIXA INERCIA; 200W; 200VCA; 0,64NM; 3000RPM; C/ CHAVETA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387136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MR-J3ENCBL2M-A1-L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 C/ CONECTOR P/ FEEDBACK; 2M; CONEXAO EM DIRECAO DO EIXO; FLEXIBILIDADE PADRAO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09646"/>
                  </a:ext>
                </a:extLst>
              </a:tr>
              <a:tr h="2433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MR-PWS1CBL2M-A1-L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 C/ CONECTOR DE ALIMENTACAO DE POTENCIA P/ SERVOMOTOR C/ 2M; CONEXAO EM DIRECAO DO EIXO; FLEXIBILIDADE PADRAO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075091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MR-TBNATBL1M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 C/ CONECTOR P/ CONEXAO ENTRE ENTRADAS E SAÍDAS E BORNEIRA EXTERNA; 1M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822758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MR-TB26A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BORNEIRA P/ CONEXAO DE ENTRADAS E SAÍDAS C/ 26 PONTOS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39394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S-T10BC AC200V 1A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CONTATOR 11A/220VCA, BOBINA 220VCA, 1NA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59125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BHW-T10 3P C6 B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 DISJUNTOR, TRÊS PÓLOS, 6A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160877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A73439F-9780-8A74-4CEB-B5C6AE808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464846"/>
              </p:ext>
            </p:extLst>
          </p:nvPr>
        </p:nvGraphicFramePr>
        <p:xfrm>
          <a:off x="1043608" y="3607934"/>
          <a:ext cx="7560839" cy="1395175"/>
        </p:xfrm>
        <a:graphic>
          <a:graphicData uri="http://schemas.openxmlformats.org/drawingml/2006/table">
            <a:tbl>
              <a:tblPr/>
              <a:tblGrid>
                <a:gridCol w="576064">
                  <a:extLst>
                    <a:ext uri="{9D8B030D-6E8A-4147-A177-3AD203B41FA5}">
                      <a16:colId xmlns:a16="http://schemas.microsoft.com/office/drawing/2014/main" val="2558697122"/>
                    </a:ext>
                  </a:extLst>
                </a:gridCol>
                <a:gridCol w="1314057">
                  <a:extLst>
                    <a:ext uri="{9D8B030D-6E8A-4147-A177-3AD203B41FA5}">
                      <a16:colId xmlns:a16="http://schemas.microsoft.com/office/drawing/2014/main" val="1876358604"/>
                    </a:ext>
                  </a:extLst>
                </a:gridCol>
                <a:gridCol w="1050067">
                  <a:extLst>
                    <a:ext uri="{9D8B030D-6E8A-4147-A177-3AD203B41FA5}">
                      <a16:colId xmlns:a16="http://schemas.microsoft.com/office/drawing/2014/main" val="2775475751"/>
                    </a:ext>
                  </a:extLst>
                </a:gridCol>
                <a:gridCol w="4270273">
                  <a:extLst>
                    <a:ext uri="{9D8B030D-6E8A-4147-A177-3AD203B41FA5}">
                      <a16:colId xmlns:a16="http://schemas.microsoft.com/office/drawing/2014/main" val="27523052"/>
                    </a:ext>
                  </a:extLst>
                </a:gridCol>
                <a:gridCol w="350378">
                  <a:extLst>
                    <a:ext uri="{9D8B030D-6E8A-4147-A177-3AD203B41FA5}">
                      <a16:colId xmlns:a16="http://schemas.microsoft.com/office/drawing/2014/main" val="3421448794"/>
                    </a:ext>
                  </a:extLst>
                </a:gridCol>
              </a:tblGrid>
              <a:tr h="247615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CONJUNTO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 DO CONJUNTO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 NUMBER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QTD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266387"/>
                  </a:ext>
                </a:extLst>
              </a:tr>
              <a:tr h="124813">
                <a:tc rowSpan="8">
                  <a:txBody>
                    <a:bodyPr/>
                    <a:lstStyle/>
                    <a:p>
                      <a:pPr algn="ctr" fontAlgn="ctr" latinLnBrk="0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896" marR="88896" marT="44448" marB="4444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MR-JE-20C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SERVOAMPLIFICADOR MR-JE; CC-LINK BASIC; 200W; 200VCA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960321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HG-KN23K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SERVOMOTOR MR-JE DE BAIXA INERCIA; 200W; 200VCA; 0,64NM; 3000RPM; C/ CHAVETA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904255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MR-J3ENCBL2M-A1-L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 C/ CONECTOR P/ FEEDBACK; 2M; CONEXAO EM DIRECAO DO EIXO; FLEXIBILIDADE PADRAO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396977"/>
                  </a:ext>
                </a:extLst>
              </a:tr>
              <a:tr h="2433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MR-PWS1CBL2M-A1-L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 C/ CONECTOR DE ALIMENTACAO DE POTENCIA P/ SERVOMOTOR C/ 2M; CONEXAO EM DIRECAO DO EIXO; FLEXIBILIDADE PADRAO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64443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MR-TBNATBL1M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CABO C/ CONECTOR P/ CONEXAO ENTRE ENTRADAS E SAÍDAS E BORNEIRA EXTERNA; 1M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224331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MR-TB26A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BORNEIRA P/ CONEXAO DE ENTRADAS E SAÍDAS C/ 26 PONTOS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562386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S-T10BC AC200V 1A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CONTATOR 11A/220VCA, BOBINA 220VCA, 1NA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185538"/>
                  </a:ext>
                </a:extLst>
              </a:tr>
              <a:tr h="1248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SERVO ACIONAMENTO EIXO 2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BHW-T10 3P C6 B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 DISJUNTOR, TRÊS PÓLOS, 6A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5" marR="6285" marT="6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016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039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12647D0-737E-4EC8-90B2-A099E13547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482190" y="1391649"/>
            <a:ext cx="6400800" cy="9391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Nesse slide, deverão ser listados os conjuntos de produtos da Mitsubishi Electric que serão utilizados no projeto. Entre os 8 (oito) conjuntos listados em: </a:t>
            </a:r>
            <a:r>
              <a:rPr lang="pt-BR" sz="1200" u="sng" dirty="0">
                <a:solidFill>
                  <a:srgbClr val="0000FF"/>
                </a:solidFill>
              </a:rPr>
              <a:t>meca.mitsubishielectric.com.br/lista-de-produtos/</a:t>
            </a: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, o projeto deverá incluir no mínimo 3 (três) diferentes e no máximo 7 (sete) conjuntos. Os conjuntos não podem ser repetidos.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2F10157-4D41-4F61-9208-513DA6AE7843}"/>
              </a:ext>
            </a:extLst>
          </p:cNvPr>
          <p:cNvSpPr txBox="1">
            <a:spLocks/>
          </p:cNvSpPr>
          <p:nvPr/>
        </p:nvSpPr>
        <p:spPr>
          <a:xfrm>
            <a:off x="2482190" y="771550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4: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Produtos Mitsubishi Electric a serem utilizados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D9BC53A2-F8D5-4EC9-ACB4-8184F74F16FA}"/>
              </a:ext>
            </a:extLst>
          </p:cNvPr>
          <p:cNvSpPr txBox="1">
            <a:spLocks/>
          </p:cNvSpPr>
          <p:nvPr/>
        </p:nvSpPr>
        <p:spPr>
          <a:xfrm>
            <a:off x="835496" y="2591923"/>
            <a:ext cx="812899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Produtos selecionados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4714471E-0751-4B3C-B3AE-0D3219EED96F}"/>
              </a:ext>
            </a:extLst>
          </p:cNvPr>
          <p:cNvSpPr txBox="1">
            <a:spLocks/>
          </p:cNvSpPr>
          <p:nvPr/>
        </p:nvSpPr>
        <p:spPr>
          <a:xfrm>
            <a:off x="1195536" y="2950912"/>
            <a:ext cx="424847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4000" indent="-144000" algn="l"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tx1"/>
                </a:solidFill>
              </a:rPr>
              <a:t>Conjuntos: &lt;digite aqui&gt;</a:t>
            </a:r>
          </a:p>
        </p:txBody>
      </p:sp>
    </p:spTree>
    <p:extLst>
      <p:ext uri="{BB962C8B-B14F-4D97-AF65-F5344CB8AC3E}">
        <p14:creationId xmlns:p14="http://schemas.microsoft.com/office/powerpoint/2010/main" val="4169692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12647D0-737E-4EC8-90B2-A099E13547E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482190" y="1391649"/>
            <a:ext cx="6400800" cy="9391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1200" dirty="0">
                <a:solidFill>
                  <a:schemeClr val="bg1">
                    <a:lumMod val="65000"/>
                  </a:schemeClr>
                </a:solidFill>
              </a:rPr>
              <a:t>Nesse slide deverá ser explicado como funcionará o protótipo, relacionando as explicações e figura do croqui/desenho do protótipo apresentada no slide 3 combinadas à seleção dos produtos feitas no slide anterior. As explicações deverão ser sucintas, descrevendo o processo desde a entrada de produtos, como preparar/ajustar e operar o equipamento.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2F10157-4D41-4F61-9208-513DA6AE7843}"/>
              </a:ext>
            </a:extLst>
          </p:cNvPr>
          <p:cNvSpPr txBox="1">
            <a:spLocks/>
          </p:cNvSpPr>
          <p:nvPr/>
        </p:nvSpPr>
        <p:spPr>
          <a:xfrm>
            <a:off x="2482190" y="771550"/>
            <a:ext cx="6400800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Slide 5:</a:t>
            </a:r>
            <a:br>
              <a:rPr lang="pt-BR" sz="1600" b="1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t-BR" sz="1600" b="1" dirty="0">
                <a:solidFill>
                  <a:schemeClr val="bg1">
                    <a:lumMod val="65000"/>
                  </a:schemeClr>
                </a:solidFill>
              </a:rPr>
              <a:t>Funcionamento do protótipo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3A2CA9D7-D3BC-4088-B9E7-8F04AC72F802}"/>
              </a:ext>
            </a:extLst>
          </p:cNvPr>
          <p:cNvSpPr txBox="1">
            <a:spLocks/>
          </p:cNvSpPr>
          <p:nvPr/>
        </p:nvSpPr>
        <p:spPr>
          <a:xfrm>
            <a:off x="835496" y="2490264"/>
            <a:ext cx="8128992" cy="441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800" b="1" dirty="0">
                <a:solidFill>
                  <a:schemeClr val="tx1"/>
                </a:solidFill>
              </a:rPr>
              <a:t>Funcionamento do protótipo: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4C430D36-AA5E-4B8E-BA7E-AE4FBF378ACC}"/>
              </a:ext>
            </a:extLst>
          </p:cNvPr>
          <p:cNvSpPr txBox="1">
            <a:spLocks/>
          </p:cNvSpPr>
          <p:nvPr/>
        </p:nvSpPr>
        <p:spPr>
          <a:xfrm>
            <a:off x="835496" y="2787774"/>
            <a:ext cx="7977064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lang="pt-BR" sz="1400" dirty="0">
                <a:solidFill>
                  <a:schemeClr val="tx1"/>
                </a:solidFill>
              </a:rPr>
              <a:t>&lt;digite aqui&gt;</a:t>
            </a:r>
          </a:p>
        </p:txBody>
      </p:sp>
    </p:spTree>
    <p:extLst>
      <p:ext uri="{BB962C8B-B14F-4D97-AF65-F5344CB8AC3E}">
        <p14:creationId xmlns:p14="http://schemas.microsoft.com/office/powerpoint/2010/main" val="16659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8507</TotalTime>
  <Words>1623</Words>
  <Application>Microsoft Office PowerPoint</Application>
  <PresentationFormat>Apresentação na tela (16:9)</PresentationFormat>
  <Paragraphs>254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Tahoma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template_MitsubishiElectric_competicao_meca2023</dc:title>
  <dc:creator>Clara Feitosa Costa Oliveira</dc:creator>
  <cp:lastModifiedBy>Layla Soares da Silva/Layla Soares da Silva(ＭＥＢ/IAD/MKT)</cp:lastModifiedBy>
  <cp:revision>293</cp:revision>
  <cp:lastPrinted>2014-02-27T13:48:57Z</cp:lastPrinted>
  <dcterms:created xsi:type="dcterms:W3CDTF">2014-02-04T12:29:16Z</dcterms:created>
  <dcterms:modified xsi:type="dcterms:W3CDTF">2025-02-13T17:20:42Z</dcterms:modified>
</cp:coreProperties>
</file>