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7" r:id="rId2"/>
    <p:sldId id="339" r:id="rId3"/>
    <p:sldId id="341" r:id="rId4"/>
    <p:sldId id="343" r:id="rId5"/>
    <p:sldId id="344" r:id="rId6"/>
    <p:sldId id="345" r:id="rId7"/>
    <p:sldId id="350" r:id="rId8"/>
    <p:sldId id="351" r:id="rId9"/>
    <p:sldId id="349" r:id="rId10"/>
    <p:sldId id="346" r:id="rId11"/>
    <p:sldId id="342" r:id="rId12"/>
    <p:sldId id="348" r:id="rId13"/>
  </p:sldIdLst>
  <p:sldSz cx="9144000" cy="5143500" type="screen16x9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 userDrawn="1">
          <p15:clr>
            <a:srgbClr val="A4A3A4"/>
          </p15:clr>
        </p15:guide>
        <p15:guide id="2" pos="2971" userDrawn="1">
          <p15:clr>
            <a:srgbClr val="A4A3A4"/>
          </p15:clr>
        </p15:guide>
        <p15:guide id="3" pos="1565" userDrawn="1">
          <p15:clr>
            <a:srgbClr val="A4A3A4"/>
          </p15:clr>
        </p15:guide>
        <p15:guide id="4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D3237"/>
    <a:srgbClr val="FF0000"/>
    <a:srgbClr val="727171"/>
    <a:srgbClr val="000000"/>
    <a:srgbClr val="E6001B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0305" autoAdjust="0"/>
  </p:normalViewPr>
  <p:slideViewPr>
    <p:cSldViewPr>
      <p:cViewPr varScale="1">
        <p:scale>
          <a:sx n="88" d="100"/>
          <a:sy n="88" d="100"/>
        </p:scale>
        <p:origin x="764" y="64"/>
      </p:cViewPr>
      <p:guideLst>
        <p:guide orient="horz" pos="804"/>
        <p:guide pos="2971"/>
        <p:guide pos="1565"/>
        <p:guide pos="43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819042-E4BC-4D86-B632-6F9F2B7CDA89}" type="datetimeFigureOut">
              <a:rPr lang="pt-BR" smtClean="0"/>
              <a:t>07/03/2023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4EF748-DDB2-4134-9E95-43D1DA9865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682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0E8B-8B1C-45C9-BDCA-5B06E8A505F3}" type="datetimeFigureOut">
              <a:rPr lang="pt-BR" smtClean="0"/>
              <a:t>07/03/2023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C6E42-CECC-4DA0-A8F5-1FB9F7C520E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81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E0269D6-D098-4CA7-9C91-7C47A69496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BC91EAB-0A9A-451A-8BBF-E02BEC498F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5488"/>
            <a:ext cx="2078742" cy="5860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pt-BR" sz="2800" b="1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AAE6490-A96B-4226-AED5-43BDF27D0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" y="1892601"/>
            <a:ext cx="8414657" cy="219131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EAA0BD4-7A19-4D2F-8B47-060545B82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D649D63-3E6D-4EE7-9F40-328D17B187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66" y="267494"/>
            <a:ext cx="4562008" cy="1286172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4F3BB514-4351-4B3C-8EDA-C7F66EB9992F}"/>
              </a:ext>
            </a:extLst>
          </p:cNvPr>
          <p:cNvSpPr txBox="1">
            <a:spLocks/>
          </p:cNvSpPr>
          <p:nvPr/>
        </p:nvSpPr>
        <p:spPr>
          <a:xfrm>
            <a:off x="1392840" y="2252641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Template padrão</a:t>
            </a: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MECA Brasil 2023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D77E544E-09B7-4AC5-AD36-98DAC9104EA0}"/>
              </a:ext>
            </a:extLst>
          </p:cNvPr>
          <p:cNvSpPr txBox="1">
            <a:spLocks/>
          </p:cNvSpPr>
          <p:nvPr/>
        </p:nvSpPr>
        <p:spPr>
          <a:xfrm>
            <a:off x="1392840" y="3276291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Período de envio entre 03/04 e 08/05/2023 </a:t>
            </a:r>
          </a:p>
        </p:txBody>
      </p:sp>
    </p:spTree>
    <p:extLst>
      <p:ext uri="{BB962C8B-B14F-4D97-AF65-F5344CB8AC3E}">
        <p14:creationId xmlns:p14="http://schemas.microsoft.com/office/powerpoint/2010/main" val="1648063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Nesse slide deverá ser explicado como funcionará o protótipo, relacionando as explicações e figura do croqui/desenho do protótipo apresentada no slide 3 combinadas à seleção dos produtos feitas no slide anterior. As explicações deverão ser sucintas, descrevendo o processo desde a entrada de produtos, como preparar/ajustar e operar o equipamento.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5: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Funcionamento do protótipo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A2CA9D7-D3BC-4088-B9E7-8F04AC72F802}"/>
              </a:ext>
            </a:extLst>
          </p:cNvPr>
          <p:cNvSpPr txBox="1">
            <a:spLocks/>
          </p:cNvSpPr>
          <p:nvPr/>
        </p:nvSpPr>
        <p:spPr>
          <a:xfrm>
            <a:off x="835496" y="2490264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Funcionamento do protótipo: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C430D36-AA5E-4B8E-BA7E-AE4FBF378ACC}"/>
              </a:ext>
            </a:extLst>
          </p:cNvPr>
          <p:cNvSpPr txBox="1">
            <a:spLocks/>
          </p:cNvSpPr>
          <p:nvPr/>
        </p:nvSpPr>
        <p:spPr>
          <a:xfrm>
            <a:off x="835496" y="2787774"/>
            <a:ext cx="7977064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400" dirty="0">
                <a:solidFill>
                  <a:schemeClr val="tx1"/>
                </a:solidFill>
              </a:rPr>
              <a:t>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1665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Listar em tópicos eventuais pontos do projeto que possam contribuir para a sociedade como, por exemplo, melhoria na qualidade de vida das pessoas envolvidas direta ou indiretamente na utilização do equipamento, sustentabilidade social etc.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Citar também aspectos relacionados à contribuição do projeto para com o meio ambiente, como por exemplo, reaproveitamento de recursos, sustentabilidade ecológica, economia de energia, etc.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6: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Impacto na Sociedade e Responsabilidade Ambiental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8CF44811-C9CF-417F-A8A5-CCFB5DE6256D}"/>
              </a:ext>
            </a:extLst>
          </p:cNvPr>
          <p:cNvSpPr txBox="1">
            <a:spLocks/>
          </p:cNvSpPr>
          <p:nvPr/>
        </p:nvSpPr>
        <p:spPr>
          <a:xfrm>
            <a:off x="835496" y="275765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Impacto na Sociedade e Responsabilidade Ambiental: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B3A46689-AB66-454F-8A9A-D44F6B3F1234}"/>
              </a:ext>
            </a:extLst>
          </p:cNvPr>
          <p:cNvSpPr txBox="1">
            <a:spLocks/>
          </p:cNvSpPr>
          <p:nvPr/>
        </p:nvSpPr>
        <p:spPr>
          <a:xfrm>
            <a:off x="1043608" y="3116642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8CDFF0C0-B80B-466B-99E0-59A624CF418F}"/>
              </a:ext>
            </a:extLst>
          </p:cNvPr>
          <p:cNvSpPr txBox="1">
            <a:spLocks/>
          </p:cNvSpPr>
          <p:nvPr/>
        </p:nvSpPr>
        <p:spPr>
          <a:xfrm>
            <a:off x="5432589" y="3116642"/>
            <a:ext cx="3450401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0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EAA0BD4-7A19-4D2F-8B47-060545B82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D649D63-3E6D-4EE7-9F40-328D17B18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85578"/>
            <a:ext cx="4562008" cy="1286172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D0D6ADFF-E193-4C24-BE7A-6DCB15290C45}"/>
              </a:ext>
            </a:extLst>
          </p:cNvPr>
          <p:cNvSpPr txBox="1">
            <a:spLocks/>
          </p:cNvSpPr>
          <p:nvPr/>
        </p:nvSpPr>
        <p:spPr>
          <a:xfrm>
            <a:off x="1331640" y="4587974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2000" b="1" dirty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Acesse: meca.mitsubishielectric.com.br</a:t>
            </a:r>
          </a:p>
        </p:txBody>
      </p:sp>
    </p:spTree>
    <p:extLst>
      <p:ext uri="{BB962C8B-B14F-4D97-AF65-F5344CB8AC3E}">
        <p14:creationId xmlns:p14="http://schemas.microsoft.com/office/powerpoint/2010/main" val="392902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71600" y="771550"/>
            <a:ext cx="7704856" cy="40449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Caro (a) Professor (a),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Este é o template oficial dos projetos que serão submetidos para seleção da </a:t>
            </a:r>
            <a:r>
              <a:rPr lang="pt-BR" sz="1400" b="1" dirty="0"/>
              <a:t>Competição Educacional MECA Brasil 2023</a:t>
            </a:r>
            <a:r>
              <a:rPr lang="pt-BR" sz="1400" dirty="0"/>
              <a:t>. O conteúdo dos slides a seguir devem ser preenchidos de acordo com as respectivas orientações.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A seleção dos projetos que participarão da competição que acontecerá nos dias </a:t>
            </a:r>
            <a:r>
              <a:rPr lang="pt-BR" sz="1400" dirty="0">
                <a:solidFill>
                  <a:srgbClr val="FF0000"/>
                </a:solidFill>
              </a:rPr>
              <a:t>19 e 20/10/2023</a:t>
            </a:r>
            <a:r>
              <a:rPr lang="pt-BR" sz="1400" dirty="0"/>
              <a:t> e que consequentemente receberão os produtos da Mitsubishi Electric para a elaboração dos protótipos será feita pelo Comitê Organizador do evento através da avaliação deste documento.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Este documento deverá ser enviado através do site da competição entre os dias </a:t>
            </a:r>
            <a:r>
              <a:rPr lang="pt-BR" sz="1400" dirty="0">
                <a:solidFill>
                  <a:srgbClr val="FF0000"/>
                </a:solidFill>
              </a:rPr>
              <a:t>03/04 e 08/05/2023 </a:t>
            </a:r>
            <a:r>
              <a:rPr lang="pt-BR" sz="1400" dirty="0"/>
              <a:t>pelo coordenador da instituição de ensino através do e-mail onde foi feito o convite. Somente e-mails cadastrados no nosso sistema poderão enviar projetos. 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Antes do preenchimento, recomendamos a leitura de todo o conteúdo do website, em especial a íntegra do regulamento, disponível em: meca.mitsubishielectric.com.br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b="1" dirty="0"/>
              <a:t>Pedimos que não identifiquem a escola neste material, tanto em textos, nome do projeto, desenhos, croquis, logos e afins.</a:t>
            </a:r>
          </a:p>
        </p:txBody>
      </p:sp>
    </p:spTree>
    <p:extLst>
      <p:ext uri="{BB962C8B-B14F-4D97-AF65-F5344CB8AC3E}">
        <p14:creationId xmlns:p14="http://schemas.microsoft.com/office/powerpoint/2010/main" val="184620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Preencher neste slide o título e o objetivo do projeto. Ambos devem estar alinhados ao máximo com o tema da competição “Soluções Inovadoras para Automação Industrial no Brasil”. Além disso, o objetivo deve esclarecer em poucas linhas o que é o projeto e sua principal função.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1: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Título e Objetivo do Projeto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59192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Título do Projeto: 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A2CA9D7-D3BC-4088-B9E7-8F04AC72F802}"/>
              </a:ext>
            </a:extLst>
          </p:cNvPr>
          <p:cNvSpPr txBox="1">
            <a:spLocks/>
          </p:cNvSpPr>
          <p:nvPr/>
        </p:nvSpPr>
        <p:spPr>
          <a:xfrm>
            <a:off x="835496" y="3484420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Objetivo do Projeto: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835496" y="2950912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&lt;digite aqui&gt;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C430D36-AA5E-4B8E-BA7E-AE4FBF378ACC}"/>
              </a:ext>
            </a:extLst>
          </p:cNvPr>
          <p:cNvSpPr txBox="1">
            <a:spLocks/>
          </p:cNvSpPr>
          <p:nvPr/>
        </p:nvSpPr>
        <p:spPr>
          <a:xfrm>
            <a:off x="835496" y="3745529"/>
            <a:ext cx="8128992" cy="10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400" dirty="0">
                <a:solidFill>
                  <a:schemeClr val="tx1"/>
                </a:solidFill>
              </a:rPr>
              <a:t>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181029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Descrever nesse slide as características do projeto, destacando a criatividade e inovação, além de aspectos como a facilidade de operação e viabilidade técnica. O preenchimento deverá ser feito por itens (bullets), 1 para cada característica relevante. 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2: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Características do Projeto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427734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Características do Projeto: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1043608" y="2786723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53BB2F3D-9140-4194-83F6-3BB02DAB3E1A}"/>
              </a:ext>
            </a:extLst>
          </p:cNvPr>
          <p:cNvSpPr txBox="1">
            <a:spLocks/>
          </p:cNvSpPr>
          <p:nvPr/>
        </p:nvSpPr>
        <p:spPr>
          <a:xfrm>
            <a:off x="5432589" y="2786723"/>
            <a:ext cx="3450401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8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3: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Dimensões, aspecto, peso e segurança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8F138AE9-0E21-415D-B15E-58C78787DC5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Apresentar neste slide um croqui com as dimensões e peso do protótipo/equipamento do projeto. O mesmo deverá ter no máximo as dimensões de 140 cm de comprimento por 70 cm de largura, podendo ser montado sobre uma mesa. O peso máximo total do equipamento deverá ser de 70 kg.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Deverá ser mencionado nesse slide também a potência aparente consumida, que não deverá ultrapassar 1 kVA total. A alimentação necessariamente deverá ser 220V monofásica. Além disso, o equipamento deverá estar em conformidade com as normas NR 10 (segurança elétrica) e NR 12 (segurança de máquinas e equipamentos), de forma a proteger a integridade física das pessoas que estarão em contato ou próximas ao protótipo/equipamento demonstrado na competição educacional MECA Brasil.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A96E54AB-C4FE-4ECE-A1FA-B776346D61F2}"/>
              </a:ext>
            </a:extLst>
          </p:cNvPr>
          <p:cNvSpPr txBox="1">
            <a:spLocks/>
          </p:cNvSpPr>
          <p:nvPr/>
        </p:nvSpPr>
        <p:spPr>
          <a:xfrm>
            <a:off x="836141" y="2931790"/>
            <a:ext cx="7768307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Dimensões: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&lt;digite aqui&gt; (A x C x P) mm</a:t>
            </a:r>
            <a:endParaRPr lang="pt-BR" sz="1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Peso: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&lt;digite aqui&gt; kg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DE2434C2-D5EC-41DB-B4E7-B41C83CDD104}"/>
              </a:ext>
            </a:extLst>
          </p:cNvPr>
          <p:cNvSpPr txBox="1">
            <a:spLocks/>
          </p:cNvSpPr>
          <p:nvPr/>
        </p:nvSpPr>
        <p:spPr>
          <a:xfrm>
            <a:off x="3932485" y="2931790"/>
            <a:ext cx="5211515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Croqui/Desenho: 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0D7C369-F0A2-4750-A6E3-84E72B18B915}"/>
              </a:ext>
            </a:extLst>
          </p:cNvPr>
          <p:cNvSpPr/>
          <p:nvPr/>
        </p:nvSpPr>
        <p:spPr>
          <a:xfrm>
            <a:off x="4067944" y="3373316"/>
            <a:ext cx="4752528" cy="1574698"/>
          </a:xfrm>
          <a:prstGeom prst="roundRect">
            <a:avLst>
              <a:gd name="adj" fmla="val 837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&lt;Inserir imagem aqui&gt;</a:t>
            </a:r>
          </a:p>
        </p:txBody>
      </p:sp>
    </p:spTree>
    <p:extLst>
      <p:ext uri="{BB962C8B-B14F-4D97-AF65-F5344CB8AC3E}">
        <p14:creationId xmlns:p14="http://schemas.microsoft.com/office/powerpoint/2010/main" val="151233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145841"/>
            <a:ext cx="6400800" cy="284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Os produtos disponíveis estão agrupados conforme abaixo: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649258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C1A874-EC06-68A4-C130-959F4DFDD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77648"/>
              </p:ext>
            </p:extLst>
          </p:nvPr>
        </p:nvGraphicFramePr>
        <p:xfrm>
          <a:off x="831404" y="1485584"/>
          <a:ext cx="7056784" cy="1047122"/>
        </p:xfrm>
        <a:graphic>
          <a:graphicData uri="http://schemas.openxmlformats.org/drawingml/2006/table">
            <a:tbl>
              <a:tblPr/>
              <a:tblGrid>
                <a:gridCol w="509818">
                  <a:extLst>
                    <a:ext uri="{9D8B030D-6E8A-4147-A177-3AD203B41FA5}">
                      <a16:colId xmlns:a16="http://schemas.microsoft.com/office/drawing/2014/main" val="363345347"/>
                    </a:ext>
                  </a:extLst>
                </a:gridCol>
                <a:gridCol w="1290382">
                  <a:extLst>
                    <a:ext uri="{9D8B030D-6E8A-4147-A177-3AD203B41FA5}">
                      <a16:colId xmlns:a16="http://schemas.microsoft.com/office/drawing/2014/main" val="108967582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20094666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70572601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411528110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23239"/>
                  </a:ext>
                </a:extLst>
              </a:tr>
              <a:tr h="135755">
                <a:tc rowSpan="6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R04CPU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CPU CLP IQ-R, 4096 E/S, 40K STEP, USB/ETHERNET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66563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R38B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RACK P/ CLP IQ-R, 8 SLOTS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45689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R61P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FONTE ALIM CLP IQ-R, ENTR. 100-240V, SAIDA 5V 6,5A, 130VA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12213"/>
                  </a:ext>
                </a:extLst>
              </a:tr>
              <a:tr h="641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RX40C7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ENTRADA, 16 PONTOS, PNP/NPN 24V,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66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RY40PT5P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SAIDA, 16 PONTOS, PNP 12-24V,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662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2P C4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DOIS PÓLOS, 4A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3079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3658F2C-0E3E-63B2-9B38-E104E81A3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60983"/>
              </p:ext>
            </p:extLst>
          </p:nvPr>
        </p:nvGraphicFramePr>
        <p:xfrm>
          <a:off x="827584" y="2644714"/>
          <a:ext cx="7060604" cy="532676"/>
        </p:xfrm>
        <a:graphic>
          <a:graphicData uri="http://schemas.openxmlformats.org/drawingml/2006/table">
            <a:tbl>
              <a:tblPr/>
              <a:tblGrid>
                <a:gridCol w="507876">
                  <a:extLst>
                    <a:ext uri="{9D8B030D-6E8A-4147-A177-3AD203B41FA5}">
                      <a16:colId xmlns:a16="http://schemas.microsoft.com/office/drawing/2014/main" val="14618428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5400159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18623524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415554464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988952725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058626"/>
                  </a:ext>
                </a:extLst>
              </a:tr>
              <a:tr h="135755">
                <a:tc rowSpan="2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COMUNICAÇÃO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NZ2EHG-T8N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HUB DE 8 PORTAS ETHERNET 10MBPS/100MBPS/1GBPS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784771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COMUNICAÇÃO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RJ71C24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R, MODULO COMUNICACAO SERIAL, RS232/RS485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94434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EB57DF3A-32B5-5794-72A9-754983AD6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30831"/>
              </p:ext>
            </p:extLst>
          </p:nvPr>
        </p:nvGraphicFramePr>
        <p:xfrm>
          <a:off x="827584" y="3277566"/>
          <a:ext cx="7060604" cy="511472"/>
        </p:xfrm>
        <a:graphic>
          <a:graphicData uri="http://schemas.openxmlformats.org/drawingml/2006/table">
            <a:tbl>
              <a:tblPr/>
              <a:tblGrid>
                <a:gridCol w="507876">
                  <a:extLst>
                    <a:ext uri="{9D8B030D-6E8A-4147-A177-3AD203B41FA5}">
                      <a16:colId xmlns:a16="http://schemas.microsoft.com/office/drawing/2014/main" val="213808155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6324492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16645195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323483773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640115974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0634"/>
                  </a:ext>
                </a:extLst>
              </a:tr>
              <a:tr h="59655">
                <a:tc rowSpan="2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ANALÓGICAS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R60AD4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EXP. 4CH ENTRADAS ANALOGICAS (V/I),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420398"/>
                  </a:ext>
                </a:extLst>
              </a:tr>
              <a:tr h="63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ANALÓGICAS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R60DA4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EXP. 4CH SAIDAS ANALOGICAS (V/I),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40673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BE84C421-662C-CD98-6B0E-B06820B01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41046"/>
              </p:ext>
            </p:extLst>
          </p:nvPr>
        </p:nvGraphicFramePr>
        <p:xfrm>
          <a:off x="827584" y="3889214"/>
          <a:ext cx="7060603" cy="284438"/>
        </p:xfrm>
        <a:graphic>
          <a:graphicData uri="http://schemas.openxmlformats.org/drawingml/2006/table">
            <a:tbl>
              <a:tblPr/>
              <a:tblGrid>
                <a:gridCol w="507875">
                  <a:extLst>
                    <a:ext uri="{9D8B030D-6E8A-4147-A177-3AD203B41FA5}">
                      <a16:colId xmlns:a16="http://schemas.microsoft.com/office/drawing/2014/main" val="299741310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1326701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5676958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08318996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49235702"/>
                    </a:ext>
                  </a:extLst>
                </a:gridCol>
              </a:tblGrid>
              <a:tr h="142219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90886"/>
                  </a:ext>
                </a:extLst>
              </a:tr>
              <a:tr h="142219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INTERFACE HOMEM MÁQUINA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GT2510-WXTSD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INTERFACE HOMEM MÁQUINA GT25, 10.1 POL., RES. 1280X800, TFT 65K CORES, 24VCC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813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3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2D9EB4D-31B8-E6FC-BB64-D07EFF0A9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0327"/>
              </p:ext>
            </p:extLst>
          </p:nvPr>
        </p:nvGraphicFramePr>
        <p:xfrm>
          <a:off x="827584" y="1430279"/>
          <a:ext cx="7560840" cy="668431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173964876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3193735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349930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31775514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73533684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603807"/>
                  </a:ext>
                </a:extLst>
              </a:tr>
              <a:tr h="135755">
                <a:tc rowSpan="3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GT25-MESIFKEY-1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MES INTERFACE QTD.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065752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GT25-VNCSKEY-1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SERVER VNC QTD.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70666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GT25-WEBSKEY-1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GOT MOBILE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972566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011E068-AEE5-7AB3-225C-1B6211A83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257159"/>
              </p:ext>
            </p:extLst>
          </p:nvPr>
        </p:nvGraphicFramePr>
        <p:xfrm>
          <a:off x="827584" y="2182355"/>
          <a:ext cx="7560840" cy="277974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4191496461"/>
                    </a:ext>
                  </a:extLst>
                </a:gridCol>
                <a:gridCol w="1725569">
                  <a:extLst>
                    <a:ext uri="{9D8B030D-6E8A-4147-A177-3AD203B41FA5}">
                      <a16:colId xmlns:a16="http://schemas.microsoft.com/office/drawing/2014/main" val="2264446295"/>
                    </a:ext>
                  </a:extLst>
                </a:gridCol>
                <a:gridCol w="938727">
                  <a:extLst>
                    <a:ext uri="{9D8B030D-6E8A-4147-A177-3AD203B41FA5}">
                      <a16:colId xmlns:a16="http://schemas.microsoft.com/office/drawing/2014/main" val="1645588962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95016392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04903058"/>
                    </a:ext>
                  </a:extLst>
                </a:gridCol>
              </a:tblGrid>
              <a:tr h="135755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354229"/>
                  </a:ext>
                </a:extLst>
              </a:tr>
              <a:tr h="142219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SCADA ICONICS GENESIS64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ICONICS Suite 10.97.2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GENESIS64 LICENÇA TRIAL 12 HORAS, REINICIÁVEL, 64 TAGS DINÂMICAS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895987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C34183D-6EA0-AAB2-B912-77CAA2C21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31787"/>
              </p:ext>
            </p:extLst>
          </p:nvPr>
        </p:nvGraphicFramePr>
        <p:xfrm>
          <a:off x="827584" y="2543974"/>
          <a:ext cx="7560840" cy="804186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143342047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32878028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37572399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6926068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53030772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98574"/>
                  </a:ext>
                </a:extLst>
              </a:tr>
              <a:tr h="135755">
                <a:tc rowSpan="4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ME96SSRB-MB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MULTIMEDIDOR C/MODBUS RS485 ME96SSRA-MB (PADRÃO)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32986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ME-0000MT-SS96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MÓDULO DE EXPANSÃO PARA MODBUS TCP ME96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41903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CW-5L 60/1A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TRANSFORMADOR DE CORRENTE 60/1A – CW-5L 60/1A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523822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2P C4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DOIS PÓLOS, 4A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34315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866F4A2-800F-85BC-1270-C2799773C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97308"/>
              </p:ext>
            </p:extLst>
          </p:nvPr>
        </p:nvGraphicFramePr>
        <p:xfrm>
          <a:off x="827584" y="3442116"/>
          <a:ext cx="7560840" cy="915763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111993262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21942718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4923788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420901497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236526463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06196"/>
                  </a:ext>
                </a:extLst>
              </a:tr>
              <a:tr h="254702">
                <a:tc rowSpan="4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FR-A820-0.75K-E1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 DE FREQUÊNCIA FR-A800, POTÊNCIA 0,75KW, TENSÃO 220V TRIFÁSICO, PORTA DE COMUNICAÇÃO ETHERNET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530114"/>
                  </a:ext>
                </a:extLst>
              </a:tr>
              <a:tr h="603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FR-LU08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PAINEL/DISPLAY DE OPERAÇÃO EM LCD PARA INVERSORES FR-A800 E FR-F800, GRAU IP20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31484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03718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3P C10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TRÊS PÓLOS, 10A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368733"/>
                  </a:ext>
                </a:extLst>
              </a:tr>
            </a:tbl>
          </a:graphicData>
        </a:graphic>
      </p:graphicFrame>
      <p:sp>
        <p:nvSpPr>
          <p:cNvPr id="12" name="Subtítulo 2">
            <a:extLst>
              <a:ext uri="{FF2B5EF4-FFF2-40B4-BE49-F238E27FC236}">
                <a16:creationId xmlns:a16="http://schemas.microsoft.com/office/drawing/2014/main" id="{ABE7B4C9-3746-317F-9AF4-FADD30B74FCE}"/>
              </a:ext>
            </a:extLst>
          </p:cNvPr>
          <p:cNvSpPr txBox="1">
            <a:spLocks/>
          </p:cNvSpPr>
          <p:nvPr/>
        </p:nvSpPr>
        <p:spPr>
          <a:xfrm>
            <a:off x="2482190" y="1145841"/>
            <a:ext cx="6400800" cy="2844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</a:pPr>
            <a:r>
              <a:rPr lang="pt-BR" sz="1200">
                <a:solidFill>
                  <a:schemeClr val="bg1">
                    <a:lumMod val="65000"/>
                  </a:schemeClr>
                </a:solidFill>
              </a:rPr>
              <a:t>Os produtos disponíveis estão agrupados conforme abaixo:</a:t>
            </a:r>
            <a:endParaRPr lang="pt-BR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C5217020-31BB-F66B-C2BE-16CDA5E88794}"/>
              </a:ext>
            </a:extLst>
          </p:cNvPr>
          <p:cNvSpPr txBox="1">
            <a:spLocks/>
          </p:cNvSpPr>
          <p:nvPr/>
        </p:nvSpPr>
        <p:spPr>
          <a:xfrm>
            <a:off x="2482190" y="649258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</a:t>
            </a:r>
          </a:p>
        </p:txBody>
      </p:sp>
    </p:spTree>
    <p:extLst>
      <p:ext uri="{BB962C8B-B14F-4D97-AF65-F5344CB8AC3E}">
        <p14:creationId xmlns:p14="http://schemas.microsoft.com/office/powerpoint/2010/main" val="256803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2F5D5F8-05FB-5D09-582C-1F45C98B8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31255"/>
              </p:ext>
            </p:extLst>
          </p:nvPr>
        </p:nvGraphicFramePr>
        <p:xfrm>
          <a:off x="827584" y="1515121"/>
          <a:ext cx="7777231" cy="1403702"/>
        </p:xfrm>
        <a:graphic>
          <a:graphicData uri="http://schemas.openxmlformats.org/drawingml/2006/table">
            <a:tbl>
              <a:tblPr/>
              <a:tblGrid>
                <a:gridCol w="545151">
                  <a:extLst>
                    <a:ext uri="{9D8B030D-6E8A-4147-A177-3AD203B41FA5}">
                      <a16:colId xmlns:a16="http://schemas.microsoft.com/office/drawing/2014/main" val="3155341628"/>
                    </a:ext>
                  </a:extLst>
                </a:gridCol>
                <a:gridCol w="1399065">
                  <a:extLst>
                    <a:ext uri="{9D8B030D-6E8A-4147-A177-3AD203B41FA5}">
                      <a16:colId xmlns:a16="http://schemas.microsoft.com/office/drawing/2014/main" val="403883464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7747627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4131790221"/>
                    </a:ext>
                  </a:extLst>
                </a:gridCol>
                <a:gridCol w="360407">
                  <a:extLst>
                    <a:ext uri="{9D8B030D-6E8A-4147-A177-3AD203B41FA5}">
                      <a16:colId xmlns:a16="http://schemas.microsoft.com/office/drawing/2014/main" val="2446448520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66792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MR-JE-20C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SERVOAMPLIFICADOR MR-JE; CC-LINK BASIC; 200W; 200VCA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465652"/>
                  </a:ext>
                </a:extLst>
              </a:tr>
              <a:tr h="33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HG-KN23K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SERVOMOTOR MR-JE DE BAIXA INERCIA; 200W; 200VCA; 0,64NM; 3000RPM; C/ CHAVETA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87136"/>
                  </a:ext>
                </a:extLst>
              </a:tr>
              <a:tr h="486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MR-J3ENCBL2M-A1-L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FEEDBACK; 2M; CONEXAO EM DIRECAO DO EIXO; FLEXIBILIDADE PADRAO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09646"/>
                  </a:ext>
                </a:extLst>
              </a:tr>
              <a:tr h="1363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MR-PWS1CBL2M-A1-L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DE ALIMENTACAO DE POTENCIA P/ SERVOMOTOR C/ 2M; CONEXAO EM DIRECAO DO EIXO; FLEXIBILIDADE PADRAO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75091"/>
                  </a:ext>
                </a:extLst>
              </a:tr>
              <a:tr h="1020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MR-TBNATBL1M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CONEXAO ENTRE ENTRADAS E SAÍDAS E BORNEIRA EXTERNA; 1M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22758"/>
                  </a:ext>
                </a:extLst>
              </a:tr>
              <a:tr h="456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MR-TB26A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BORNEIRA P/ CONEXAO DE ENTRADAS E SAÍDAS C/ 26 PONTOS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39394"/>
                  </a:ext>
                </a:extLst>
              </a:tr>
              <a:tr h="612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591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3P C6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TRÊS PÓLOS, 6A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60877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A73439F-9780-8A74-4CEB-B5C6AE808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20228"/>
              </p:ext>
            </p:extLst>
          </p:nvPr>
        </p:nvGraphicFramePr>
        <p:xfrm>
          <a:off x="827584" y="3011371"/>
          <a:ext cx="7777230" cy="1403702"/>
        </p:xfrm>
        <a:graphic>
          <a:graphicData uri="http://schemas.openxmlformats.org/drawingml/2006/table">
            <a:tbl>
              <a:tblPr/>
              <a:tblGrid>
                <a:gridCol w="545150">
                  <a:extLst>
                    <a:ext uri="{9D8B030D-6E8A-4147-A177-3AD203B41FA5}">
                      <a16:colId xmlns:a16="http://schemas.microsoft.com/office/drawing/2014/main" val="2558697122"/>
                    </a:ext>
                  </a:extLst>
                </a:gridCol>
                <a:gridCol w="1399066">
                  <a:extLst>
                    <a:ext uri="{9D8B030D-6E8A-4147-A177-3AD203B41FA5}">
                      <a16:colId xmlns:a16="http://schemas.microsoft.com/office/drawing/2014/main" val="18763586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77547575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7523052"/>
                    </a:ext>
                  </a:extLst>
                </a:gridCol>
                <a:gridCol w="360406">
                  <a:extLst>
                    <a:ext uri="{9D8B030D-6E8A-4147-A177-3AD203B41FA5}">
                      <a16:colId xmlns:a16="http://schemas.microsoft.com/office/drawing/2014/main" val="3421448794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266387"/>
                  </a:ext>
                </a:extLst>
              </a:tr>
              <a:tr h="33330">
                <a:tc rowSpan="8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MR-JE-20C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SERVOAMPLIFICADOR MR-JE; CC-LINK BASIC; 200W; 200VCA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60321"/>
                  </a:ext>
                </a:extLst>
              </a:tr>
              <a:tr h="489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HG-KN23K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SERVOMOTOR MR-JE DE BAIXA INERCIA; 200W; 200VCA; 0,64NM; 3000RPM; C/ CHAVETA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904255"/>
                  </a:ext>
                </a:extLst>
              </a:tr>
              <a:tr h="645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MR-J3ENCBL2M-A1-L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FEEDBACK; 2M; CONEXAO EM DIRECAO DO EIXO; FLEXIBILIDADE PADRAO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969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MR-PWS1CBL2M-A1-L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DE ALIMENTACAO DE POTENCIA P/ SERVOMOTOR C/ 2M; CONEXAO EM DIRECAO DO EIXO; FLEXIBILIDADE PADRAO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64443"/>
                  </a:ext>
                </a:extLst>
              </a:tr>
              <a:tr h="459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MR-TBNATBL1M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CONEXAO ENTRE ENTRADAS E SAÍDAS E BORNEIRA EXTERNA; 1M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24331"/>
                  </a:ext>
                </a:extLst>
              </a:tr>
              <a:tr h="615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MR-TB26A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BORNEIRA P/ CONEXAO DE ENTRADAS E SAÍDAS C/ 26 PONTOS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623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1855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3P C6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TRÊS PÓLOS, 6A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16019"/>
                  </a:ext>
                </a:extLst>
              </a:tr>
            </a:tbl>
          </a:graphicData>
        </a:graphic>
      </p:graphicFrame>
      <p:sp>
        <p:nvSpPr>
          <p:cNvPr id="9" name="Subtítulo 2">
            <a:extLst>
              <a:ext uri="{FF2B5EF4-FFF2-40B4-BE49-F238E27FC236}">
                <a16:creationId xmlns:a16="http://schemas.microsoft.com/office/drawing/2014/main" id="{7FAF126D-3362-5D7A-74B3-67AFA9B6B2A4}"/>
              </a:ext>
            </a:extLst>
          </p:cNvPr>
          <p:cNvSpPr txBox="1">
            <a:spLocks/>
          </p:cNvSpPr>
          <p:nvPr/>
        </p:nvSpPr>
        <p:spPr>
          <a:xfrm>
            <a:off x="2482190" y="1145841"/>
            <a:ext cx="6400800" cy="2844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</a:pPr>
            <a:r>
              <a:rPr lang="pt-BR" sz="1200">
                <a:solidFill>
                  <a:schemeClr val="bg1">
                    <a:lumMod val="65000"/>
                  </a:schemeClr>
                </a:solidFill>
              </a:rPr>
              <a:t>Os produtos disponíveis estão agrupados conforme abaixo:</a:t>
            </a:r>
            <a:endParaRPr lang="pt-BR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6FB279E2-4B23-89FA-03E8-E4D04D9AB61B}"/>
              </a:ext>
            </a:extLst>
          </p:cNvPr>
          <p:cNvSpPr txBox="1">
            <a:spLocks/>
          </p:cNvSpPr>
          <p:nvPr/>
        </p:nvSpPr>
        <p:spPr>
          <a:xfrm>
            <a:off x="2482190" y="649258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</a:t>
            </a:r>
          </a:p>
        </p:txBody>
      </p:sp>
    </p:spTree>
    <p:extLst>
      <p:ext uri="{BB962C8B-B14F-4D97-AF65-F5344CB8AC3E}">
        <p14:creationId xmlns:p14="http://schemas.microsoft.com/office/powerpoint/2010/main" val="3497457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Nesse slide, deverão ser listados os conjuntos de produtos da Mitsubishi Electric que serão utilizados no projeto. Entre os 10 (dez) conjuntos listados em: </a:t>
            </a:r>
            <a:r>
              <a:rPr lang="pt-BR" sz="1200" u="sng" dirty="0">
                <a:solidFill>
                  <a:srgbClr val="0000FF"/>
                </a:solidFill>
              </a:rPr>
              <a:t>meca.mitsubishielectric.com.br/lista-de-produtos/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, o projeto deverá incluir no mínimo 3 (três) diferentes e no máximo 7 (sete) conjuntos. Os conjuntos não podem ser repetidos.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 a serem utilizados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59192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Produtos selecionados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1195536" y="2950912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Conjuntos: 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4169692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6841</TotalTime>
  <Words>1671</Words>
  <Application>Microsoft Office PowerPoint</Application>
  <PresentationFormat>Apresentação na tela (16:9)</PresentationFormat>
  <Paragraphs>280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template_MitsubishiElectric_competicao_meca2023</dc:title>
  <dc:creator>Clara Feitosa Costa Oliveira</dc:creator>
  <cp:lastModifiedBy>Clara Feitosa Costa Oliveira/Clara Feitosa Costa Oliveira(ＭＥＢ/IAD)</cp:lastModifiedBy>
  <cp:revision>284</cp:revision>
  <cp:lastPrinted>2014-02-27T13:48:57Z</cp:lastPrinted>
  <dcterms:created xsi:type="dcterms:W3CDTF">2014-02-04T12:29:16Z</dcterms:created>
  <dcterms:modified xsi:type="dcterms:W3CDTF">2023-03-07T19:59:48Z</dcterms:modified>
</cp:coreProperties>
</file>