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347" r:id="rId2"/>
    <p:sldId id="339" r:id="rId3"/>
    <p:sldId id="341" r:id="rId4"/>
    <p:sldId id="343" r:id="rId5"/>
    <p:sldId id="344" r:id="rId6"/>
    <p:sldId id="345" r:id="rId7"/>
    <p:sldId id="350" r:id="rId8"/>
    <p:sldId id="351" r:id="rId9"/>
    <p:sldId id="349" r:id="rId10"/>
    <p:sldId id="346" r:id="rId11"/>
    <p:sldId id="342" r:id="rId12"/>
    <p:sldId id="348" r:id="rId13"/>
  </p:sldIdLst>
  <p:sldSz cx="9144000" cy="5143500" type="screen16x9"/>
  <p:notesSz cx="7010400" cy="92964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04" userDrawn="1">
          <p15:clr>
            <a:srgbClr val="A4A3A4"/>
          </p15:clr>
        </p15:guide>
        <p15:guide id="2" pos="2971" userDrawn="1">
          <p15:clr>
            <a:srgbClr val="A4A3A4"/>
          </p15:clr>
        </p15:guide>
        <p15:guide id="3" pos="1565" userDrawn="1">
          <p15:clr>
            <a:srgbClr val="A4A3A4"/>
          </p15:clr>
        </p15:guide>
        <p15:guide id="4" pos="43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ED3237"/>
    <a:srgbClr val="FF0000"/>
    <a:srgbClr val="727171"/>
    <a:srgbClr val="000000"/>
    <a:srgbClr val="E6001B"/>
    <a:srgbClr val="4F81BD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8FB837D-C827-4EFA-A057-4D05807E0F7C}" styleName="Estilo com Tema 1 - Ênfase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2D5ABB26-0587-4C30-8999-92F81FD0307C}" styleName="Nenhum Estilo, Nenhuma Grad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905" autoAdjust="0"/>
    <p:restoredTop sz="90305" autoAdjust="0"/>
  </p:normalViewPr>
  <p:slideViewPr>
    <p:cSldViewPr>
      <p:cViewPr varScale="1">
        <p:scale>
          <a:sx n="88" d="100"/>
          <a:sy n="88" d="100"/>
        </p:scale>
        <p:origin x="764" y="64"/>
      </p:cViewPr>
      <p:guideLst>
        <p:guide orient="horz" pos="804"/>
        <p:guide pos="2971"/>
        <p:guide pos="1565"/>
        <p:guide pos="431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F8819042-E4BC-4D86-B632-6F9F2B7CDA89}" type="datetimeFigureOut">
              <a:rPr lang="pt-BR" smtClean="0"/>
              <a:t>07/03/2023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0A4EF748-DDB2-4134-9E95-43D1DA98650C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226821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2A0E8B-8B1C-45C9-BDCA-5B06E8A505F3}" type="datetimeFigureOut">
              <a:rPr lang="pt-BR" smtClean="0"/>
              <a:t>07/03/2023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6C6E42-CECC-4DA0-A8F5-1FB9F7C520E5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078156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wmf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>
            <a:extLst>
              <a:ext uri="{FF2B5EF4-FFF2-40B4-BE49-F238E27FC236}">
                <a16:creationId xmlns:a16="http://schemas.microsoft.com/office/drawing/2014/main" id="{3E0269D6-D098-4CA7-9C91-7C47A694968C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29343" cy="5143500"/>
          </a:xfrm>
          <a:prstGeom prst="rect">
            <a:avLst/>
          </a:prstGeom>
        </p:spPr>
      </p:pic>
      <p:pic>
        <p:nvPicPr>
          <p:cNvPr id="11" name="Imagem 10">
            <a:extLst>
              <a:ext uri="{FF2B5EF4-FFF2-40B4-BE49-F238E27FC236}">
                <a16:creationId xmlns:a16="http://schemas.microsoft.com/office/drawing/2014/main" id="{9BC91EAB-0A9A-451A-8BBF-E02BEC498F0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185488"/>
            <a:ext cx="2078742" cy="58606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914400" rtl="0" eaLnBrk="1" latinLnBrk="0" hangingPunct="1">
        <a:spcBef>
          <a:spcPct val="0"/>
        </a:spcBef>
        <a:buNone/>
        <a:defRPr kumimoji="1" lang="pt-BR" sz="2800" b="1" kern="1200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w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>
            <a:extLst>
              <a:ext uri="{FF2B5EF4-FFF2-40B4-BE49-F238E27FC236}">
                <a16:creationId xmlns:a16="http://schemas.microsoft.com/office/drawing/2014/main" id="{2AAE6490-A96B-4226-AED5-43BDF27D0EB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342" y="1892601"/>
            <a:ext cx="8414657" cy="2191317"/>
          </a:xfrm>
          <a:prstGeom prst="rect">
            <a:avLst/>
          </a:prstGeom>
        </p:spPr>
      </p:pic>
      <p:pic>
        <p:nvPicPr>
          <p:cNvPr id="4" name="Imagem 3">
            <a:extLst>
              <a:ext uri="{FF2B5EF4-FFF2-40B4-BE49-F238E27FC236}">
                <a16:creationId xmlns:a16="http://schemas.microsoft.com/office/drawing/2014/main" id="{BEAA0BD4-7A19-4D2F-8B47-060545B82C7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29343" cy="5143500"/>
          </a:xfrm>
          <a:prstGeom prst="rect">
            <a:avLst/>
          </a:prstGeom>
        </p:spPr>
      </p:pic>
      <p:pic>
        <p:nvPicPr>
          <p:cNvPr id="5" name="Imagem 4">
            <a:extLst>
              <a:ext uri="{FF2B5EF4-FFF2-40B4-BE49-F238E27FC236}">
                <a16:creationId xmlns:a16="http://schemas.microsoft.com/office/drawing/2014/main" id="{9D649D63-3E6D-4EE7-9F40-328D17B1870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5666" y="267494"/>
            <a:ext cx="4562008" cy="1286172"/>
          </a:xfrm>
          <a:prstGeom prst="rect">
            <a:avLst/>
          </a:prstGeom>
        </p:spPr>
      </p:pic>
      <p:sp>
        <p:nvSpPr>
          <p:cNvPr id="6" name="Subtítulo 2">
            <a:extLst>
              <a:ext uri="{FF2B5EF4-FFF2-40B4-BE49-F238E27FC236}">
                <a16:creationId xmlns:a16="http://schemas.microsoft.com/office/drawing/2014/main" id="{4F3BB514-4351-4B3C-8EDA-C7F66EB9992F}"/>
              </a:ext>
            </a:extLst>
          </p:cNvPr>
          <p:cNvSpPr txBox="1">
            <a:spLocks/>
          </p:cNvSpPr>
          <p:nvPr/>
        </p:nvSpPr>
        <p:spPr>
          <a:xfrm>
            <a:off x="1392840" y="2252641"/>
            <a:ext cx="7571648" cy="44152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  <a:spcAft>
                <a:spcPts val="900"/>
              </a:spcAft>
            </a:pPr>
            <a:r>
              <a:rPr lang="pt-BR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Template padrão</a:t>
            </a:r>
          </a:p>
          <a:p>
            <a:pPr algn="l">
              <a:spcBef>
                <a:spcPts val="0"/>
              </a:spcBef>
              <a:spcAft>
                <a:spcPts val="900"/>
              </a:spcAft>
            </a:pPr>
            <a:r>
              <a:rPr lang="pt-BR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MECA Brasil 2023</a:t>
            </a:r>
          </a:p>
        </p:txBody>
      </p:sp>
      <p:sp>
        <p:nvSpPr>
          <p:cNvPr id="8" name="Subtítulo 2">
            <a:extLst>
              <a:ext uri="{FF2B5EF4-FFF2-40B4-BE49-F238E27FC236}">
                <a16:creationId xmlns:a16="http://schemas.microsoft.com/office/drawing/2014/main" id="{D77E544E-09B7-4AC5-AD36-98DAC9104EA0}"/>
              </a:ext>
            </a:extLst>
          </p:cNvPr>
          <p:cNvSpPr txBox="1">
            <a:spLocks/>
          </p:cNvSpPr>
          <p:nvPr/>
        </p:nvSpPr>
        <p:spPr>
          <a:xfrm>
            <a:off x="1392840" y="3276291"/>
            <a:ext cx="7571648" cy="44152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  <a:spcAft>
                <a:spcPts val="900"/>
              </a:spcAft>
            </a:pPr>
            <a:r>
              <a:rPr lang="pt-BR" sz="2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Período de envio entre 03/04 e 08/05/2023 </a:t>
            </a:r>
          </a:p>
        </p:txBody>
      </p:sp>
    </p:spTree>
    <p:extLst>
      <p:ext uri="{BB962C8B-B14F-4D97-AF65-F5344CB8AC3E}">
        <p14:creationId xmlns:p14="http://schemas.microsoft.com/office/powerpoint/2010/main" val="16480638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612647D0-737E-4EC8-90B2-A099E13547E0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2482190" y="1391649"/>
            <a:ext cx="6400800" cy="93916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l">
              <a:spcBef>
                <a:spcPts val="0"/>
              </a:spcBef>
              <a:spcAft>
                <a:spcPts val="900"/>
              </a:spcAft>
              <a:buNone/>
            </a:pPr>
            <a:r>
              <a:rPr lang="pt-BR" sz="1200" dirty="0">
                <a:solidFill>
                  <a:schemeClr val="bg1">
                    <a:lumMod val="65000"/>
                  </a:schemeClr>
                </a:solidFill>
              </a:rPr>
              <a:t>Nesse slide deverá ser explicado como funcionará o protótipo, relacionando as explicações e figura do croqui/desenho do protótipo apresentada no slide 3 combinadas à seleção dos produtos feitas no slide anterior. As explicações deverão ser sucintas, descrevendo o processo desde a entrada de produtos, como preparar/ajustar e operar o equipamento.</a:t>
            </a:r>
          </a:p>
        </p:txBody>
      </p:sp>
      <p:sp>
        <p:nvSpPr>
          <p:cNvPr id="4" name="Subtítulo 2">
            <a:extLst>
              <a:ext uri="{FF2B5EF4-FFF2-40B4-BE49-F238E27FC236}">
                <a16:creationId xmlns:a16="http://schemas.microsoft.com/office/drawing/2014/main" id="{42F10157-4D41-4F61-9208-513DA6AE7843}"/>
              </a:ext>
            </a:extLst>
          </p:cNvPr>
          <p:cNvSpPr txBox="1">
            <a:spLocks/>
          </p:cNvSpPr>
          <p:nvPr/>
        </p:nvSpPr>
        <p:spPr>
          <a:xfrm>
            <a:off x="2482190" y="771550"/>
            <a:ext cx="6400800" cy="44152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  <a:spcAft>
                <a:spcPts val="900"/>
              </a:spcAft>
            </a:pPr>
            <a:r>
              <a:rPr lang="pt-BR" sz="1600" b="1" dirty="0">
                <a:solidFill>
                  <a:schemeClr val="bg1">
                    <a:lumMod val="65000"/>
                  </a:schemeClr>
                </a:solidFill>
              </a:rPr>
              <a:t>Slide 5:</a:t>
            </a:r>
            <a:br>
              <a:rPr lang="pt-BR" sz="1600" b="1" dirty="0">
                <a:solidFill>
                  <a:schemeClr val="bg1">
                    <a:lumMod val="65000"/>
                  </a:schemeClr>
                </a:solidFill>
              </a:rPr>
            </a:br>
            <a:r>
              <a:rPr lang="pt-BR" sz="1600" b="1" dirty="0">
                <a:solidFill>
                  <a:schemeClr val="bg1">
                    <a:lumMod val="65000"/>
                  </a:schemeClr>
                </a:solidFill>
              </a:rPr>
              <a:t>Funcionamento do protótipo</a:t>
            </a:r>
          </a:p>
        </p:txBody>
      </p:sp>
      <p:sp>
        <p:nvSpPr>
          <p:cNvPr id="6" name="Subtítulo 2">
            <a:extLst>
              <a:ext uri="{FF2B5EF4-FFF2-40B4-BE49-F238E27FC236}">
                <a16:creationId xmlns:a16="http://schemas.microsoft.com/office/drawing/2014/main" id="{3A2CA9D7-D3BC-4088-B9E7-8F04AC72F802}"/>
              </a:ext>
            </a:extLst>
          </p:cNvPr>
          <p:cNvSpPr txBox="1">
            <a:spLocks/>
          </p:cNvSpPr>
          <p:nvPr/>
        </p:nvSpPr>
        <p:spPr>
          <a:xfrm>
            <a:off x="835496" y="2490264"/>
            <a:ext cx="8128992" cy="44152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  <a:spcAft>
                <a:spcPts val="900"/>
              </a:spcAft>
            </a:pPr>
            <a:r>
              <a:rPr lang="pt-BR" sz="1800" b="1" dirty="0">
                <a:solidFill>
                  <a:schemeClr val="tx1"/>
                </a:solidFill>
              </a:rPr>
              <a:t>Funcionamento do protótipo:</a:t>
            </a:r>
          </a:p>
        </p:txBody>
      </p:sp>
      <p:sp>
        <p:nvSpPr>
          <p:cNvPr id="8" name="Subtítulo 2">
            <a:extLst>
              <a:ext uri="{FF2B5EF4-FFF2-40B4-BE49-F238E27FC236}">
                <a16:creationId xmlns:a16="http://schemas.microsoft.com/office/drawing/2014/main" id="{4C430D36-AA5E-4B8E-BA7E-AE4FBF378ACC}"/>
              </a:ext>
            </a:extLst>
          </p:cNvPr>
          <p:cNvSpPr txBox="1">
            <a:spLocks/>
          </p:cNvSpPr>
          <p:nvPr/>
        </p:nvSpPr>
        <p:spPr>
          <a:xfrm>
            <a:off x="835496" y="2787774"/>
            <a:ext cx="7977064" cy="223224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  <a:spcAft>
                <a:spcPts val="900"/>
              </a:spcAft>
            </a:pPr>
            <a:r>
              <a:rPr lang="pt-BR" sz="1400" dirty="0">
                <a:solidFill>
                  <a:schemeClr val="tx1"/>
                </a:solidFill>
              </a:rPr>
              <a:t>&lt;digite aqui&gt;</a:t>
            </a:r>
          </a:p>
        </p:txBody>
      </p:sp>
    </p:spTree>
    <p:extLst>
      <p:ext uri="{BB962C8B-B14F-4D97-AF65-F5344CB8AC3E}">
        <p14:creationId xmlns:p14="http://schemas.microsoft.com/office/powerpoint/2010/main" val="166599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612647D0-737E-4EC8-90B2-A099E13547E0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2482190" y="1391649"/>
            <a:ext cx="6400800" cy="93916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l">
              <a:spcBef>
                <a:spcPts val="0"/>
              </a:spcBef>
              <a:spcAft>
                <a:spcPts val="600"/>
              </a:spcAft>
              <a:buNone/>
            </a:pPr>
            <a:r>
              <a:rPr lang="pt-BR" sz="1200" dirty="0">
                <a:solidFill>
                  <a:schemeClr val="bg1">
                    <a:lumMod val="65000"/>
                  </a:schemeClr>
                </a:solidFill>
              </a:rPr>
              <a:t>Listar em tópicos eventuais pontos do projeto que possam contribuir para a sociedade como, por exemplo, melhoria na qualidade de vida das pessoas envolvidas direta ou indiretamente na utilização do equipamento, sustentabilidade social etc.</a:t>
            </a:r>
          </a:p>
          <a:p>
            <a:pPr marL="0" indent="0" algn="l">
              <a:spcBef>
                <a:spcPts val="0"/>
              </a:spcBef>
              <a:spcAft>
                <a:spcPts val="600"/>
              </a:spcAft>
              <a:buNone/>
            </a:pPr>
            <a:r>
              <a:rPr lang="pt-BR" sz="1200" dirty="0">
                <a:solidFill>
                  <a:schemeClr val="bg1">
                    <a:lumMod val="65000"/>
                  </a:schemeClr>
                </a:solidFill>
              </a:rPr>
              <a:t>Citar também aspectos relacionados à contribuição do projeto para com o meio ambiente, como por exemplo, reaproveitamento de recursos, sustentabilidade ecológica, economia de energia, etc.</a:t>
            </a:r>
          </a:p>
        </p:txBody>
      </p:sp>
      <p:sp>
        <p:nvSpPr>
          <p:cNvPr id="4" name="Subtítulo 2">
            <a:extLst>
              <a:ext uri="{FF2B5EF4-FFF2-40B4-BE49-F238E27FC236}">
                <a16:creationId xmlns:a16="http://schemas.microsoft.com/office/drawing/2014/main" id="{42F10157-4D41-4F61-9208-513DA6AE7843}"/>
              </a:ext>
            </a:extLst>
          </p:cNvPr>
          <p:cNvSpPr txBox="1">
            <a:spLocks/>
          </p:cNvSpPr>
          <p:nvPr/>
        </p:nvSpPr>
        <p:spPr>
          <a:xfrm>
            <a:off x="2482190" y="771550"/>
            <a:ext cx="6400800" cy="44152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  <a:spcAft>
                <a:spcPts val="900"/>
              </a:spcAft>
            </a:pPr>
            <a:r>
              <a:rPr lang="pt-BR" sz="1600" b="1" dirty="0">
                <a:solidFill>
                  <a:schemeClr val="bg1">
                    <a:lumMod val="65000"/>
                  </a:schemeClr>
                </a:solidFill>
              </a:rPr>
              <a:t>Slide 6:</a:t>
            </a:r>
            <a:br>
              <a:rPr lang="pt-BR" sz="1600" b="1" dirty="0">
                <a:solidFill>
                  <a:schemeClr val="bg1">
                    <a:lumMod val="65000"/>
                  </a:schemeClr>
                </a:solidFill>
              </a:rPr>
            </a:br>
            <a:r>
              <a:rPr lang="pt-BR" sz="1600" b="1" dirty="0">
                <a:solidFill>
                  <a:schemeClr val="bg1">
                    <a:lumMod val="65000"/>
                  </a:schemeClr>
                </a:solidFill>
              </a:rPr>
              <a:t>Impacto na Sociedade e Responsabilidade Ambiental</a:t>
            </a:r>
          </a:p>
        </p:txBody>
      </p:sp>
      <p:sp>
        <p:nvSpPr>
          <p:cNvPr id="9" name="Subtítulo 2">
            <a:extLst>
              <a:ext uri="{FF2B5EF4-FFF2-40B4-BE49-F238E27FC236}">
                <a16:creationId xmlns:a16="http://schemas.microsoft.com/office/drawing/2014/main" id="{8CF44811-C9CF-417F-A8A5-CCFB5DE6256D}"/>
              </a:ext>
            </a:extLst>
          </p:cNvPr>
          <p:cNvSpPr txBox="1">
            <a:spLocks/>
          </p:cNvSpPr>
          <p:nvPr/>
        </p:nvSpPr>
        <p:spPr>
          <a:xfrm>
            <a:off x="835496" y="2757653"/>
            <a:ext cx="8128992" cy="44152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  <a:spcAft>
                <a:spcPts val="900"/>
              </a:spcAft>
            </a:pPr>
            <a:r>
              <a:rPr lang="pt-BR" sz="1800" b="1" dirty="0">
                <a:solidFill>
                  <a:schemeClr val="tx1"/>
                </a:solidFill>
              </a:rPr>
              <a:t>Impacto na Sociedade e Responsabilidade Ambiental:</a:t>
            </a:r>
          </a:p>
        </p:txBody>
      </p:sp>
      <p:sp>
        <p:nvSpPr>
          <p:cNvPr id="10" name="Subtítulo 2">
            <a:extLst>
              <a:ext uri="{FF2B5EF4-FFF2-40B4-BE49-F238E27FC236}">
                <a16:creationId xmlns:a16="http://schemas.microsoft.com/office/drawing/2014/main" id="{B3A46689-AB66-454F-8A9A-D44F6B3F1234}"/>
              </a:ext>
            </a:extLst>
          </p:cNvPr>
          <p:cNvSpPr txBox="1">
            <a:spLocks/>
          </p:cNvSpPr>
          <p:nvPr/>
        </p:nvSpPr>
        <p:spPr>
          <a:xfrm>
            <a:off x="1043608" y="3116642"/>
            <a:ext cx="4248472" cy="44152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144000" indent="-144000" algn="l">
              <a:spcBef>
                <a:spcPts val="0"/>
              </a:spcBef>
              <a:spcAft>
                <a:spcPts val="900"/>
              </a:spcAft>
              <a:buFont typeface="Arial" panose="020B0604020202020204" pitchFamily="34" charset="0"/>
              <a:buChar char="•"/>
            </a:pPr>
            <a:r>
              <a:rPr lang="pt-BR" sz="1600" dirty="0">
                <a:solidFill>
                  <a:schemeClr val="tx1"/>
                </a:solidFill>
              </a:rPr>
              <a:t>&lt;digite aqui&gt;</a:t>
            </a:r>
          </a:p>
          <a:p>
            <a:pPr marL="144000" indent="-144000" algn="l">
              <a:spcBef>
                <a:spcPts val="0"/>
              </a:spcBef>
              <a:spcAft>
                <a:spcPts val="900"/>
              </a:spcAft>
              <a:buFont typeface="Arial" panose="020B0604020202020204" pitchFamily="34" charset="0"/>
              <a:buChar char="•"/>
            </a:pPr>
            <a:r>
              <a:rPr lang="pt-BR" sz="1600" dirty="0">
                <a:solidFill>
                  <a:schemeClr val="tx1"/>
                </a:solidFill>
              </a:rPr>
              <a:t>&lt;digite aqui&gt;</a:t>
            </a:r>
          </a:p>
          <a:p>
            <a:pPr marL="144000" indent="-144000" algn="l">
              <a:spcBef>
                <a:spcPts val="0"/>
              </a:spcBef>
              <a:spcAft>
                <a:spcPts val="900"/>
              </a:spcAft>
              <a:buFont typeface="Arial" panose="020B0604020202020204" pitchFamily="34" charset="0"/>
              <a:buChar char="•"/>
            </a:pPr>
            <a:r>
              <a:rPr lang="pt-BR" sz="1600" dirty="0">
                <a:solidFill>
                  <a:schemeClr val="tx1"/>
                </a:solidFill>
              </a:rPr>
              <a:t>&lt;digite aqui&gt;</a:t>
            </a:r>
          </a:p>
          <a:p>
            <a:pPr marL="144000" indent="-144000" algn="l">
              <a:spcBef>
                <a:spcPts val="0"/>
              </a:spcBef>
              <a:spcAft>
                <a:spcPts val="900"/>
              </a:spcAft>
              <a:buFont typeface="Arial" panose="020B0604020202020204" pitchFamily="34" charset="0"/>
              <a:buChar char="•"/>
            </a:pPr>
            <a:r>
              <a:rPr lang="pt-BR" sz="1600" dirty="0">
                <a:solidFill>
                  <a:schemeClr val="tx1"/>
                </a:solidFill>
              </a:rPr>
              <a:t>&lt;digite aqui&gt;</a:t>
            </a:r>
          </a:p>
          <a:p>
            <a:pPr marL="144000" indent="-144000" algn="l">
              <a:spcBef>
                <a:spcPts val="0"/>
              </a:spcBef>
              <a:spcAft>
                <a:spcPts val="900"/>
              </a:spcAft>
              <a:buFont typeface="Arial" panose="020B0604020202020204" pitchFamily="34" charset="0"/>
              <a:buChar char="•"/>
            </a:pPr>
            <a:r>
              <a:rPr lang="pt-BR" sz="1600" dirty="0">
                <a:solidFill>
                  <a:schemeClr val="tx1"/>
                </a:solidFill>
              </a:rPr>
              <a:t>&lt;digite aqui&gt;</a:t>
            </a:r>
          </a:p>
          <a:p>
            <a:pPr marL="144000" indent="-144000" algn="l">
              <a:spcBef>
                <a:spcPts val="0"/>
              </a:spcBef>
              <a:spcAft>
                <a:spcPts val="900"/>
              </a:spcAft>
              <a:buFont typeface="Arial" panose="020B0604020202020204" pitchFamily="34" charset="0"/>
              <a:buChar char="•"/>
            </a:pPr>
            <a:endParaRPr lang="pt-BR" sz="1600" dirty="0">
              <a:solidFill>
                <a:schemeClr val="tx1"/>
              </a:solidFill>
            </a:endParaRPr>
          </a:p>
        </p:txBody>
      </p:sp>
      <p:sp>
        <p:nvSpPr>
          <p:cNvPr id="11" name="Subtítulo 2">
            <a:extLst>
              <a:ext uri="{FF2B5EF4-FFF2-40B4-BE49-F238E27FC236}">
                <a16:creationId xmlns:a16="http://schemas.microsoft.com/office/drawing/2014/main" id="{8CDFF0C0-B80B-466B-99E0-59A624CF418F}"/>
              </a:ext>
            </a:extLst>
          </p:cNvPr>
          <p:cNvSpPr txBox="1">
            <a:spLocks/>
          </p:cNvSpPr>
          <p:nvPr/>
        </p:nvSpPr>
        <p:spPr>
          <a:xfrm>
            <a:off x="5432589" y="3116642"/>
            <a:ext cx="3450401" cy="44152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144000" indent="-144000" algn="l">
              <a:spcBef>
                <a:spcPts val="0"/>
              </a:spcBef>
              <a:spcAft>
                <a:spcPts val="900"/>
              </a:spcAft>
              <a:buFont typeface="Arial" panose="020B0604020202020204" pitchFamily="34" charset="0"/>
              <a:buChar char="•"/>
            </a:pPr>
            <a:r>
              <a:rPr lang="pt-BR" sz="1600" dirty="0">
                <a:solidFill>
                  <a:schemeClr val="tx1"/>
                </a:solidFill>
              </a:rPr>
              <a:t>&lt;digite aqui&gt;</a:t>
            </a:r>
          </a:p>
          <a:p>
            <a:pPr marL="144000" indent="-144000" algn="l">
              <a:spcBef>
                <a:spcPts val="0"/>
              </a:spcBef>
              <a:spcAft>
                <a:spcPts val="900"/>
              </a:spcAft>
              <a:buFont typeface="Arial" panose="020B0604020202020204" pitchFamily="34" charset="0"/>
              <a:buChar char="•"/>
            </a:pPr>
            <a:r>
              <a:rPr lang="pt-BR" sz="1600" dirty="0">
                <a:solidFill>
                  <a:schemeClr val="tx1"/>
                </a:solidFill>
              </a:rPr>
              <a:t>&lt;digite aqui&gt;</a:t>
            </a:r>
          </a:p>
          <a:p>
            <a:pPr marL="144000" indent="-144000" algn="l">
              <a:spcBef>
                <a:spcPts val="0"/>
              </a:spcBef>
              <a:spcAft>
                <a:spcPts val="900"/>
              </a:spcAft>
              <a:buFont typeface="Arial" panose="020B0604020202020204" pitchFamily="34" charset="0"/>
              <a:buChar char="•"/>
            </a:pPr>
            <a:r>
              <a:rPr lang="pt-BR" sz="1600" dirty="0">
                <a:solidFill>
                  <a:schemeClr val="tx1"/>
                </a:solidFill>
              </a:rPr>
              <a:t>&lt;digite aqui&gt;</a:t>
            </a:r>
          </a:p>
          <a:p>
            <a:pPr marL="144000" indent="-144000" algn="l">
              <a:spcBef>
                <a:spcPts val="0"/>
              </a:spcBef>
              <a:spcAft>
                <a:spcPts val="900"/>
              </a:spcAft>
              <a:buFont typeface="Arial" panose="020B0604020202020204" pitchFamily="34" charset="0"/>
              <a:buChar char="•"/>
            </a:pPr>
            <a:r>
              <a:rPr lang="pt-BR" sz="1600" dirty="0">
                <a:solidFill>
                  <a:schemeClr val="tx1"/>
                </a:solidFill>
              </a:rPr>
              <a:t>&lt;digite aqui&gt;</a:t>
            </a:r>
          </a:p>
          <a:p>
            <a:pPr marL="144000" indent="-144000" algn="l">
              <a:spcBef>
                <a:spcPts val="0"/>
              </a:spcBef>
              <a:spcAft>
                <a:spcPts val="900"/>
              </a:spcAft>
              <a:buFont typeface="Arial" panose="020B0604020202020204" pitchFamily="34" charset="0"/>
              <a:buChar char="•"/>
            </a:pPr>
            <a:r>
              <a:rPr lang="pt-BR" sz="1600" dirty="0">
                <a:solidFill>
                  <a:schemeClr val="tx1"/>
                </a:solidFill>
              </a:rPr>
              <a:t>&lt;digite aqui&gt;</a:t>
            </a:r>
          </a:p>
          <a:p>
            <a:pPr marL="144000" indent="-144000" algn="l">
              <a:spcBef>
                <a:spcPts val="0"/>
              </a:spcBef>
              <a:spcAft>
                <a:spcPts val="900"/>
              </a:spcAft>
              <a:buFont typeface="Arial" panose="020B0604020202020204" pitchFamily="34" charset="0"/>
              <a:buChar char="•"/>
            </a:pPr>
            <a:endParaRPr lang="pt-BR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93024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BEAA0BD4-7A19-4D2F-8B47-060545B82C7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29343" cy="5143500"/>
          </a:xfrm>
          <a:prstGeom prst="rect">
            <a:avLst/>
          </a:prstGeom>
        </p:spPr>
      </p:pic>
      <p:pic>
        <p:nvPicPr>
          <p:cNvPr id="5" name="Imagem 4">
            <a:extLst>
              <a:ext uri="{FF2B5EF4-FFF2-40B4-BE49-F238E27FC236}">
                <a16:creationId xmlns:a16="http://schemas.microsoft.com/office/drawing/2014/main" id="{9D649D63-3E6D-4EE7-9F40-328D17B1870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656" y="1285578"/>
            <a:ext cx="4562008" cy="1286172"/>
          </a:xfrm>
          <a:prstGeom prst="rect">
            <a:avLst/>
          </a:prstGeom>
        </p:spPr>
      </p:pic>
      <p:sp>
        <p:nvSpPr>
          <p:cNvPr id="7" name="Subtítulo 2">
            <a:extLst>
              <a:ext uri="{FF2B5EF4-FFF2-40B4-BE49-F238E27FC236}">
                <a16:creationId xmlns:a16="http://schemas.microsoft.com/office/drawing/2014/main" id="{D0D6ADFF-E193-4C24-BE7A-6DCB15290C45}"/>
              </a:ext>
            </a:extLst>
          </p:cNvPr>
          <p:cNvSpPr txBox="1">
            <a:spLocks/>
          </p:cNvSpPr>
          <p:nvPr/>
        </p:nvSpPr>
        <p:spPr>
          <a:xfrm>
            <a:off x="1331640" y="4587974"/>
            <a:ext cx="7571648" cy="44152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  <a:spcAft>
                <a:spcPts val="900"/>
              </a:spcAft>
            </a:pPr>
            <a:r>
              <a:rPr lang="pt-BR" sz="2000" b="1" dirty="0">
                <a:solidFill>
                  <a:schemeClr val="bg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Acesse: meca.mitsubishielectric.com.br</a:t>
            </a:r>
          </a:p>
        </p:txBody>
      </p:sp>
    </p:spTree>
    <p:extLst>
      <p:ext uri="{BB962C8B-B14F-4D97-AF65-F5344CB8AC3E}">
        <p14:creationId xmlns:p14="http://schemas.microsoft.com/office/powerpoint/2010/main" val="39290224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612647D0-737E-4EC8-90B2-A099E13547E0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971600" y="771550"/>
            <a:ext cx="7704856" cy="4044915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l">
              <a:spcBef>
                <a:spcPts val="0"/>
              </a:spcBef>
              <a:spcAft>
                <a:spcPts val="900"/>
              </a:spcAft>
              <a:buNone/>
            </a:pPr>
            <a:r>
              <a:rPr lang="pt-BR" sz="1400" dirty="0"/>
              <a:t>Caro (a) Professor (a),</a:t>
            </a:r>
          </a:p>
          <a:p>
            <a:pPr marL="0" indent="0" algn="l">
              <a:spcBef>
                <a:spcPts val="0"/>
              </a:spcBef>
              <a:spcAft>
                <a:spcPts val="900"/>
              </a:spcAft>
              <a:buNone/>
            </a:pPr>
            <a:r>
              <a:rPr lang="pt-BR" sz="1400" dirty="0"/>
              <a:t>Este é o template oficial dos projetos que serão submetidos para seleção da </a:t>
            </a:r>
            <a:r>
              <a:rPr lang="pt-BR" sz="1400" b="1" dirty="0"/>
              <a:t>Competição Educacional MECA Brasil 2023</a:t>
            </a:r>
            <a:r>
              <a:rPr lang="pt-BR" sz="1400" dirty="0"/>
              <a:t>. O conteúdo dos slides a seguir devem ser preenchidos de acordo com as respectivas orientações.</a:t>
            </a:r>
          </a:p>
          <a:p>
            <a:pPr marL="0" indent="0" algn="l">
              <a:spcBef>
                <a:spcPts val="0"/>
              </a:spcBef>
              <a:spcAft>
                <a:spcPts val="900"/>
              </a:spcAft>
              <a:buNone/>
            </a:pPr>
            <a:r>
              <a:rPr lang="pt-BR" sz="1400" dirty="0"/>
              <a:t>A seleção dos projetos que participarão da competição que acontecerá nos dias </a:t>
            </a:r>
            <a:r>
              <a:rPr lang="pt-BR" sz="1400" dirty="0">
                <a:solidFill>
                  <a:srgbClr val="FF0000"/>
                </a:solidFill>
              </a:rPr>
              <a:t>19 e 20/10/2023</a:t>
            </a:r>
            <a:r>
              <a:rPr lang="pt-BR" sz="1400" dirty="0"/>
              <a:t> e que consequentemente receberão os produtos da Mitsubishi Electric para a elaboração dos protótipos será feita pelo Comitê Organizador do evento através da avaliação deste documento.</a:t>
            </a:r>
          </a:p>
          <a:p>
            <a:pPr marL="0" indent="0" algn="l">
              <a:spcBef>
                <a:spcPts val="0"/>
              </a:spcBef>
              <a:spcAft>
                <a:spcPts val="900"/>
              </a:spcAft>
              <a:buNone/>
            </a:pPr>
            <a:r>
              <a:rPr lang="pt-BR" sz="1400" dirty="0"/>
              <a:t>Este documento deverá ser enviado através do site da competição entre os dias </a:t>
            </a:r>
            <a:r>
              <a:rPr lang="pt-BR" sz="1400" dirty="0">
                <a:solidFill>
                  <a:srgbClr val="FF0000"/>
                </a:solidFill>
              </a:rPr>
              <a:t>03/04 e 08/05/2023 </a:t>
            </a:r>
            <a:r>
              <a:rPr lang="pt-BR" sz="1400" dirty="0"/>
              <a:t>pelo coordenador da instituição de ensino através do e-mail onde foi feito o convite. Somente e-mails cadastrados no nosso sistema poderão enviar projetos. </a:t>
            </a:r>
          </a:p>
          <a:p>
            <a:pPr marL="0" indent="0" algn="l">
              <a:spcBef>
                <a:spcPts val="0"/>
              </a:spcBef>
              <a:spcAft>
                <a:spcPts val="900"/>
              </a:spcAft>
              <a:buNone/>
            </a:pPr>
            <a:r>
              <a:rPr lang="pt-BR" sz="1400" dirty="0"/>
              <a:t>Antes do preenchimento, recomendamos a leitura de todo o conteúdo do website, em especial a íntegra do regulamento, disponível em: meca.mitsubishielectric.com.br</a:t>
            </a:r>
          </a:p>
          <a:p>
            <a:pPr marL="0" indent="0" algn="l">
              <a:spcBef>
                <a:spcPts val="0"/>
              </a:spcBef>
              <a:spcAft>
                <a:spcPts val="900"/>
              </a:spcAft>
              <a:buNone/>
            </a:pPr>
            <a:r>
              <a:rPr lang="pt-BR" sz="1400" b="1" dirty="0"/>
              <a:t>Pedimos que não identifiquem a escola neste material, tanto em textos, nome do projeto, desenhos, croquis, logos e afins.</a:t>
            </a:r>
          </a:p>
        </p:txBody>
      </p:sp>
    </p:spTree>
    <p:extLst>
      <p:ext uri="{BB962C8B-B14F-4D97-AF65-F5344CB8AC3E}">
        <p14:creationId xmlns:p14="http://schemas.microsoft.com/office/powerpoint/2010/main" val="18462045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612647D0-737E-4EC8-90B2-A099E13547E0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2482190" y="1391649"/>
            <a:ext cx="6400800" cy="93916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spcBef>
                <a:spcPts val="0"/>
              </a:spcBef>
              <a:spcAft>
                <a:spcPts val="900"/>
              </a:spcAft>
              <a:buNone/>
            </a:pPr>
            <a:r>
              <a:rPr lang="pt-BR" sz="1200" dirty="0">
                <a:solidFill>
                  <a:schemeClr val="bg1">
                    <a:lumMod val="65000"/>
                  </a:schemeClr>
                </a:solidFill>
              </a:rPr>
              <a:t>Preencher neste slide o título e o objetivo do projeto. Ambos devem estar alinhados ao máximo com o tema da competição “Soluções Inovadoras para Automação Industrial no Brasil”. Além disso, o objetivo deve esclarecer em poucas linhas o que é o projeto e sua principal função.</a:t>
            </a:r>
          </a:p>
        </p:txBody>
      </p:sp>
      <p:sp>
        <p:nvSpPr>
          <p:cNvPr id="4" name="Subtítulo 2">
            <a:extLst>
              <a:ext uri="{FF2B5EF4-FFF2-40B4-BE49-F238E27FC236}">
                <a16:creationId xmlns:a16="http://schemas.microsoft.com/office/drawing/2014/main" id="{42F10157-4D41-4F61-9208-513DA6AE7843}"/>
              </a:ext>
            </a:extLst>
          </p:cNvPr>
          <p:cNvSpPr txBox="1">
            <a:spLocks/>
          </p:cNvSpPr>
          <p:nvPr/>
        </p:nvSpPr>
        <p:spPr>
          <a:xfrm>
            <a:off x="2482190" y="771550"/>
            <a:ext cx="6400800" cy="44152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  <a:spcAft>
                <a:spcPts val="900"/>
              </a:spcAft>
            </a:pPr>
            <a:r>
              <a:rPr lang="pt-BR" sz="1600" b="1" dirty="0">
                <a:solidFill>
                  <a:schemeClr val="bg1">
                    <a:lumMod val="65000"/>
                  </a:schemeClr>
                </a:solidFill>
              </a:rPr>
              <a:t>Slide 1:</a:t>
            </a:r>
            <a:br>
              <a:rPr lang="pt-BR" sz="1600" b="1" dirty="0">
                <a:solidFill>
                  <a:schemeClr val="bg1">
                    <a:lumMod val="65000"/>
                  </a:schemeClr>
                </a:solidFill>
              </a:rPr>
            </a:br>
            <a:r>
              <a:rPr lang="pt-BR" sz="1600" b="1" dirty="0">
                <a:solidFill>
                  <a:schemeClr val="bg1">
                    <a:lumMod val="65000"/>
                  </a:schemeClr>
                </a:solidFill>
              </a:rPr>
              <a:t>Título e Objetivo do Projeto</a:t>
            </a:r>
          </a:p>
        </p:txBody>
      </p:sp>
      <p:sp>
        <p:nvSpPr>
          <p:cNvPr id="5" name="Subtítulo 2">
            <a:extLst>
              <a:ext uri="{FF2B5EF4-FFF2-40B4-BE49-F238E27FC236}">
                <a16:creationId xmlns:a16="http://schemas.microsoft.com/office/drawing/2014/main" id="{D9BC53A2-F8D5-4EC9-ACB4-8184F74F16FA}"/>
              </a:ext>
            </a:extLst>
          </p:cNvPr>
          <p:cNvSpPr txBox="1">
            <a:spLocks/>
          </p:cNvSpPr>
          <p:nvPr/>
        </p:nvSpPr>
        <p:spPr>
          <a:xfrm>
            <a:off x="835496" y="2591923"/>
            <a:ext cx="8128992" cy="44152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  <a:spcAft>
                <a:spcPts val="900"/>
              </a:spcAft>
            </a:pPr>
            <a:r>
              <a:rPr lang="pt-BR" sz="1800" b="1" dirty="0">
                <a:solidFill>
                  <a:schemeClr val="tx1"/>
                </a:solidFill>
              </a:rPr>
              <a:t>Título do Projeto: </a:t>
            </a:r>
          </a:p>
        </p:txBody>
      </p:sp>
      <p:sp>
        <p:nvSpPr>
          <p:cNvPr id="6" name="Subtítulo 2">
            <a:extLst>
              <a:ext uri="{FF2B5EF4-FFF2-40B4-BE49-F238E27FC236}">
                <a16:creationId xmlns:a16="http://schemas.microsoft.com/office/drawing/2014/main" id="{3A2CA9D7-D3BC-4088-B9E7-8F04AC72F802}"/>
              </a:ext>
            </a:extLst>
          </p:cNvPr>
          <p:cNvSpPr txBox="1">
            <a:spLocks/>
          </p:cNvSpPr>
          <p:nvPr/>
        </p:nvSpPr>
        <p:spPr>
          <a:xfrm>
            <a:off x="835496" y="3484420"/>
            <a:ext cx="8128992" cy="44152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  <a:spcAft>
                <a:spcPts val="900"/>
              </a:spcAft>
            </a:pPr>
            <a:r>
              <a:rPr lang="pt-BR" sz="1800" b="1" dirty="0">
                <a:solidFill>
                  <a:schemeClr val="tx1"/>
                </a:solidFill>
              </a:rPr>
              <a:t>Objetivo do Projeto:</a:t>
            </a:r>
          </a:p>
        </p:txBody>
      </p:sp>
      <p:sp>
        <p:nvSpPr>
          <p:cNvPr id="7" name="Subtítulo 2">
            <a:extLst>
              <a:ext uri="{FF2B5EF4-FFF2-40B4-BE49-F238E27FC236}">
                <a16:creationId xmlns:a16="http://schemas.microsoft.com/office/drawing/2014/main" id="{4714471E-0751-4B3C-B3AE-0D3219EED96F}"/>
              </a:ext>
            </a:extLst>
          </p:cNvPr>
          <p:cNvSpPr txBox="1">
            <a:spLocks/>
          </p:cNvSpPr>
          <p:nvPr/>
        </p:nvSpPr>
        <p:spPr>
          <a:xfrm>
            <a:off x="835496" y="2950912"/>
            <a:ext cx="8128992" cy="44152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  <a:spcAft>
                <a:spcPts val="900"/>
              </a:spcAft>
            </a:pPr>
            <a:r>
              <a:rPr lang="pt-BR" sz="1800" b="1" dirty="0">
                <a:solidFill>
                  <a:schemeClr val="tx1"/>
                </a:solidFill>
              </a:rPr>
              <a:t>&lt;digite aqui&gt;</a:t>
            </a:r>
          </a:p>
        </p:txBody>
      </p:sp>
      <p:sp>
        <p:nvSpPr>
          <p:cNvPr id="8" name="Subtítulo 2">
            <a:extLst>
              <a:ext uri="{FF2B5EF4-FFF2-40B4-BE49-F238E27FC236}">
                <a16:creationId xmlns:a16="http://schemas.microsoft.com/office/drawing/2014/main" id="{4C430D36-AA5E-4B8E-BA7E-AE4FBF378ACC}"/>
              </a:ext>
            </a:extLst>
          </p:cNvPr>
          <p:cNvSpPr txBox="1">
            <a:spLocks/>
          </p:cNvSpPr>
          <p:nvPr/>
        </p:nvSpPr>
        <p:spPr>
          <a:xfrm>
            <a:off x="835496" y="3745529"/>
            <a:ext cx="8128992" cy="107064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  <a:spcAft>
                <a:spcPts val="900"/>
              </a:spcAft>
            </a:pPr>
            <a:r>
              <a:rPr lang="pt-BR" sz="1400" dirty="0">
                <a:solidFill>
                  <a:schemeClr val="tx1"/>
                </a:solidFill>
              </a:rPr>
              <a:t>&lt;digite aqui&gt;</a:t>
            </a:r>
          </a:p>
        </p:txBody>
      </p:sp>
    </p:spTree>
    <p:extLst>
      <p:ext uri="{BB962C8B-B14F-4D97-AF65-F5344CB8AC3E}">
        <p14:creationId xmlns:p14="http://schemas.microsoft.com/office/powerpoint/2010/main" val="18102947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612647D0-737E-4EC8-90B2-A099E13547E0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2482190" y="1391649"/>
            <a:ext cx="6400800" cy="93916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spcBef>
                <a:spcPts val="0"/>
              </a:spcBef>
              <a:spcAft>
                <a:spcPts val="900"/>
              </a:spcAft>
              <a:buNone/>
            </a:pPr>
            <a:r>
              <a:rPr lang="pt-BR" sz="1200" dirty="0">
                <a:solidFill>
                  <a:schemeClr val="bg1">
                    <a:lumMod val="65000"/>
                  </a:schemeClr>
                </a:solidFill>
              </a:rPr>
              <a:t>Descrever nesse slide as características do projeto, destacando a criatividade e inovação, além de aspectos como a facilidade de operação e viabilidade técnica. O preenchimento deverá ser feito por itens (bullets), 1 para cada característica relevante. </a:t>
            </a:r>
          </a:p>
        </p:txBody>
      </p:sp>
      <p:sp>
        <p:nvSpPr>
          <p:cNvPr id="4" name="Subtítulo 2">
            <a:extLst>
              <a:ext uri="{FF2B5EF4-FFF2-40B4-BE49-F238E27FC236}">
                <a16:creationId xmlns:a16="http://schemas.microsoft.com/office/drawing/2014/main" id="{42F10157-4D41-4F61-9208-513DA6AE7843}"/>
              </a:ext>
            </a:extLst>
          </p:cNvPr>
          <p:cNvSpPr txBox="1">
            <a:spLocks/>
          </p:cNvSpPr>
          <p:nvPr/>
        </p:nvSpPr>
        <p:spPr>
          <a:xfrm>
            <a:off x="2482190" y="771550"/>
            <a:ext cx="6400800" cy="44152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  <a:spcAft>
                <a:spcPts val="900"/>
              </a:spcAft>
            </a:pPr>
            <a:r>
              <a:rPr lang="pt-BR" sz="1600" b="1" dirty="0">
                <a:solidFill>
                  <a:schemeClr val="bg1">
                    <a:lumMod val="65000"/>
                  </a:schemeClr>
                </a:solidFill>
              </a:rPr>
              <a:t>Slide 2:</a:t>
            </a:r>
            <a:br>
              <a:rPr lang="pt-BR" sz="1600" b="1" dirty="0">
                <a:solidFill>
                  <a:schemeClr val="bg1">
                    <a:lumMod val="65000"/>
                  </a:schemeClr>
                </a:solidFill>
              </a:rPr>
            </a:br>
            <a:r>
              <a:rPr lang="pt-BR" sz="1600" b="1" dirty="0">
                <a:solidFill>
                  <a:schemeClr val="bg1">
                    <a:lumMod val="65000"/>
                  </a:schemeClr>
                </a:solidFill>
              </a:rPr>
              <a:t>Características do Projeto</a:t>
            </a:r>
          </a:p>
        </p:txBody>
      </p:sp>
      <p:sp>
        <p:nvSpPr>
          <p:cNvPr id="5" name="Subtítulo 2">
            <a:extLst>
              <a:ext uri="{FF2B5EF4-FFF2-40B4-BE49-F238E27FC236}">
                <a16:creationId xmlns:a16="http://schemas.microsoft.com/office/drawing/2014/main" id="{D9BC53A2-F8D5-4EC9-ACB4-8184F74F16FA}"/>
              </a:ext>
            </a:extLst>
          </p:cNvPr>
          <p:cNvSpPr txBox="1">
            <a:spLocks/>
          </p:cNvSpPr>
          <p:nvPr/>
        </p:nvSpPr>
        <p:spPr>
          <a:xfrm>
            <a:off x="835496" y="2427734"/>
            <a:ext cx="8128992" cy="44152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  <a:spcAft>
                <a:spcPts val="900"/>
              </a:spcAft>
            </a:pPr>
            <a:r>
              <a:rPr lang="pt-BR" sz="1800" b="1" dirty="0">
                <a:solidFill>
                  <a:schemeClr val="tx1"/>
                </a:solidFill>
              </a:rPr>
              <a:t>Características do Projeto:</a:t>
            </a:r>
          </a:p>
        </p:txBody>
      </p:sp>
      <p:sp>
        <p:nvSpPr>
          <p:cNvPr id="7" name="Subtítulo 2">
            <a:extLst>
              <a:ext uri="{FF2B5EF4-FFF2-40B4-BE49-F238E27FC236}">
                <a16:creationId xmlns:a16="http://schemas.microsoft.com/office/drawing/2014/main" id="{4714471E-0751-4B3C-B3AE-0D3219EED96F}"/>
              </a:ext>
            </a:extLst>
          </p:cNvPr>
          <p:cNvSpPr txBox="1">
            <a:spLocks/>
          </p:cNvSpPr>
          <p:nvPr/>
        </p:nvSpPr>
        <p:spPr>
          <a:xfrm>
            <a:off x="1043608" y="2786723"/>
            <a:ext cx="4248472" cy="44152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144000" indent="-144000" algn="l">
              <a:spcBef>
                <a:spcPts val="0"/>
              </a:spcBef>
              <a:spcAft>
                <a:spcPts val="900"/>
              </a:spcAft>
              <a:buFont typeface="Arial" panose="020B0604020202020204" pitchFamily="34" charset="0"/>
              <a:buChar char="•"/>
            </a:pPr>
            <a:r>
              <a:rPr lang="pt-BR" sz="1600" dirty="0">
                <a:solidFill>
                  <a:schemeClr val="tx1"/>
                </a:solidFill>
              </a:rPr>
              <a:t>&lt;digite aqui&gt;</a:t>
            </a:r>
          </a:p>
          <a:p>
            <a:pPr marL="144000" indent="-144000" algn="l">
              <a:spcBef>
                <a:spcPts val="0"/>
              </a:spcBef>
              <a:spcAft>
                <a:spcPts val="900"/>
              </a:spcAft>
              <a:buFont typeface="Arial" panose="020B0604020202020204" pitchFamily="34" charset="0"/>
              <a:buChar char="•"/>
            </a:pPr>
            <a:r>
              <a:rPr lang="pt-BR" sz="1600" dirty="0">
                <a:solidFill>
                  <a:schemeClr val="tx1"/>
                </a:solidFill>
              </a:rPr>
              <a:t>&lt;digite aqui&gt;</a:t>
            </a:r>
          </a:p>
          <a:p>
            <a:pPr marL="144000" indent="-144000" algn="l">
              <a:spcBef>
                <a:spcPts val="0"/>
              </a:spcBef>
              <a:spcAft>
                <a:spcPts val="900"/>
              </a:spcAft>
              <a:buFont typeface="Arial" panose="020B0604020202020204" pitchFamily="34" charset="0"/>
              <a:buChar char="•"/>
            </a:pPr>
            <a:r>
              <a:rPr lang="pt-BR" sz="1600" dirty="0">
                <a:solidFill>
                  <a:schemeClr val="tx1"/>
                </a:solidFill>
              </a:rPr>
              <a:t>&lt;digite aqui&gt;</a:t>
            </a:r>
          </a:p>
          <a:p>
            <a:pPr marL="144000" indent="-144000" algn="l">
              <a:spcBef>
                <a:spcPts val="0"/>
              </a:spcBef>
              <a:spcAft>
                <a:spcPts val="900"/>
              </a:spcAft>
              <a:buFont typeface="Arial" panose="020B0604020202020204" pitchFamily="34" charset="0"/>
              <a:buChar char="•"/>
            </a:pPr>
            <a:r>
              <a:rPr lang="pt-BR" sz="1600" dirty="0">
                <a:solidFill>
                  <a:schemeClr val="tx1"/>
                </a:solidFill>
              </a:rPr>
              <a:t>&lt;digite aqui&gt;</a:t>
            </a:r>
          </a:p>
          <a:p>
            <a:pPr marL="144000" indent="-144000" algn="l">
              <a:spcBef>
                <a:spcPts val="0"/>
              </a:spcBef>
              <a:spcAft>
                <a:spcPts val="900"/>
              </a:spcAft>
              <a:buFont typeface="Arial" panose="020B0604020202020204" pitchFamily="34" charset="0"/>
              <a:buChar char="•"/>
            </a:pPr>
            <a:r>
              <a:rPr lang="pt-BR" sz="1600" dirty="0">
                <a:solidFill>
                  <a:schemeClr val="tx1"/>
                </a:solidFill>
              </a:rPr>
              <a:t>&lt;digite aqui&gt;</a:t>
            </a:r>
          </a:p>
          <a:p>
            <a:pPr marL="144000" indent="-144000" algn="l">
              <a:spcBef>
                <a:spcPts val="0"/>
              </a:spcBef>
              <a:spcAft>
                <a:spcPts val="900"/>
              </a:spcAft>
              <a:buFont typeface="Arial" panose="020B0604020202020204" pitchFamily="34" charset="0"/>
              <a:buChar char="•"/>
            </a:pPr>
            <a:endParaRPr lang="pt-BR" sz="1600" dirty="0">
              <a:solidFill>
                <a:schemeClr val="tx1"/>
              </a:solidFill>
            </a:endParaRPr>
          </a:p>
        </p:txBody>
      </p:sp>
      <p:sp>
        <p:nvSpPr>
          <p:cNvPr id="9" name="Subtítulo 2">
            <a:extLst>
              <a:ext uri="{FF2B5EF4-FFF2-40B4-BE49-F238E27FC236}">
                <a16:creationId xmlns:a16="http://schemas.microsoft.com/office/drawing/2014/main" id="{53BB2F3D-9140-4194-83F6-3BB02DAB3E1A}"/>
              </a:ext>
            </a:extLst>
          </p:cNvPr>
          <p:cNvSpPr txBox="1">
            <a:spLocks/>
          </p:cNvSpPr>
          <p:nvPr/>
        </p:nvSpPr>
        <p:spPr>
          <a:xfrm>
            <a:off x="5432589" y="2786723"/>
            <a:ext cx="3450401" cy="44152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144000" indent="-144000" algn="l">
              <a:spcBef>
                <a:spcPts val="0"/>
              </a:spcBef>
              <a:spcAft>
                <a:spcPts val="900"/>
              </a:spcAft>
              <a:buFont typeface="Arial" panose="020B0604020202020204" pitchFamily="34" charset="0"/>
              <a:buChar char="•"/>
            </a:pPr>
            <a:r>
              <a:rPr lang="pt-BR" sz="1600" dirty="0">
                <a:solidFill>
                  <a:schemeClr val="tx1"/>
                </a:solidFill>
              </a:rPr>
              <a:t>&lt;digite aqui&gt;</a:t>
            </a:r>
          </a:p>
          <a:p>
            <a:pPr marL="144000" indent="-144000" algn="l">
              <a:spcBef>
                <a:spcPts val="0"/>
              </a:spcBef>
              <a:spcAft>
                <a:spcPts val="900"/>
              </a:spcAft>
              <a:buFont typeface="Arial" panose="020B0604020202020204" pitchFamily="34" charset="0"/>
              <a:buChar char="•"/>
            </a:pPr>
            <a:r>
              <a:rPr lang="pt-BR" sz="1600" dirty="0">
                <a:solidFill>
                  <a:schemeClr val="tx1"/>
                </a:solidFill>
              </a:rPr>
              <a:t>&lt;digite aqui&gt;</a:t>
            </a:r>
          </a:p>
          <a:p>
            <a:pPr marL="144000" indent="-144000" algn="l">
              <a:spcBef>
                <a:spcPts val="0"/>
              </a:spcBef>
              <a:spcAft>
                <a:spcPts val="900"/>
              </a:spcAft>
              <a:buFont typeface="Arial" panose="020B0604020202020204" pitchFamily="34" charset="0"/>
              <a:buChar char="•"/>
            </a:pPr>
            <a:r>
              <a:rPr lang="pt-BR" sz="1600" dirty="0">
                <a:solidFill>
                  <a:schemeClr val="tx1"/>
                </a:solidFill>
              </a:rPr>
              <a:t>&lt;digite aqui&gt;</a:t>
            </a:r>
          </a:p>
          <a:p>
            <a:pPr marL="144000" indent="-144000" algn="l">
              <a:spcBef>
                <a:spcPts val="0"/>
              </a:spcBef>
              <a:spcAft>
                <a:spcPts val="900"/>
              </a:spcAft>
              <a:buFont typeface="Arial" panose="020B0604020202020204" pitchFamily="34" charset="0"/>
              <a:buChar char="•"/>
            </a:pPr>
            <a:r>
              <a:rPr lang="pt-BR" sz="1600" dirty="0">
                <a:solidFill>
                  <a:schemeClr val="tx1"/>
                </a:solidFill>
              </a:rPr>
              <a:t>&lt;digite aqui&gt;</a:t>
            </a:r>
          </a:p>
          <a:p>
            <a:pPr marL="144000" indent="-144000" algn="l">
              <a:spcBef>
                <a:spcPts val="0"/>
              </a:spcBef>
              <a:spcAft>
                <a:spcPts val="900"/>
              </a:spcAft>
              <a:buFont typeface="Arial" panose="020B0604020202020204" pitchFamily="34" charset="0"/>
              <a:buChar char="•"/>
            </a:pPr>
            <a:r>
              <a:rPr lang="pt-BR" sz="1600" dirty="0">
                <a:solidFill>
                  <a:schemeClr val="tx1"/>
                </a:solidFill>
              </a:rPr>
              <a:t>&lt;digite aqui&gt;</a:t>
            </a:r>
          </a:p>
          <a:p>
            <a:pPr marL="144000" indent="-144000" algn="l">
              <a:spcBef>
                <a:spcPts val="0"/>
              </a:spcBef>
              <a:spcAft>
                <a:spcPts val="900"/>
              </a:spcAft>
              <a:buFont typeface="Arial" panose="020B0604020202020204" pitchFamily="34" charset="0"/>
              <a:buChar char="•"/>
            </a:pPr>
            <a:endParaRPr lang="pt-BR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55845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ítulo 2">
            <a:extLst>
              <a:ext uri="{FF2B5EF4-FFF2-40B4-BE49-F238E27FC236}">
                <a16:creationId xmlns:a16="http://schemas.microsoft.com/office/drawing/2014/main" id="{42F10157-4D41-4F61-9208-513DA6AE7843}"/>
              </a:ext>
            </a:extLst>
          </p:cNvPr>
          <p:cNvSpPr txBox="1">
            <a:spLocks/>
          </p:cNvSpPr>
          <p:nvPr/>
        </p:nvSpPr>
        <p:spPr>
          <a:xfrm>
            <a:off x="2482190" y="771550"/>
            <a:ext cx="6400800" cy="44152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  <a:spcAft>
                <a:spcPts val="900"/>
              </a:spcAft>
            </a:pPr>
            <a:r>
              <a:rPr lang="pt-BR" sz="1600" b="1" dirty="0">
                <a:solidFill>
                  <a:schemeClr val="bg1">
                    <a:lumMod val="65000"/>
                  </a:schemeClr>
                </a:solidFill>
              </a:rPr>
              <a:t>Slide 3:</a:t>
            </a:r>
            <a:br>
              <a:rPr lang="pt-BR" sz="1600" b="1" dirty="0">
                <a:solidFill>
                  <a:schemeClr val="bg1">
                    <a:lumMod val="65000"/>
                  </a:schemeClr>
                </a:solidFill>
              </a:rPr>
            </a:br>
            <a:r>
              <a:rPr lang="pt-BR" sz="1600" b="1" dirty="0">
                <a:solidFill>
                  <a:schemeClr val="bg1">
                    <a:lumMod val="65000"/>
                  </a:schemeClr>
                </a:solidFill>
              </a:rPr>
              <a:t>Dimensões, aspecto, peso e segurança</a:t>
            </a:r>
          </a:p>
        </p:txBody>
      </p:sp>
      <p:sp>
        <p:nvSpPr>
          <p:cNvPr id="8" name="Subtítulo 2">
            <a:extLst>
              <a:ext uri="{FF2B5EF4-FFF2-40B4-BE49-F238E27FC236}">
                <a16:creationId xmlns:a16="http://schemas.microsoft.com/office/drawing/2014/main" id="{8F138AE9-0E21-415D-B15E-58C78787DC5D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2482190" y="1391649"/>
            <a:ext cx="6400800" cy="93916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spcBef>
                <a:spcPts val="0"/>
              </a:spcBef>
              <a:spcAft>
                <a:spcPts val="600"/>
              </a:spcAft>
              <a:buNone/>
            </a:pPr>
            <a:r>
              <a:rPr lang="pt-BR" sz="1000" dirty="0">
                <a:solidFill>
                  <a:schemeClr val="bg1">
                    <a:lumMod val="65000"/>
                  </a:schemeClr>
                </a:solidFill>
              </a:rPr>
              <a:t>Apresentar neste slide um croqui com as dimensões e peso do protótipo/equipamento do projeto. O mesmo deverá ter no máximo as dimensões de 140 cm de comprimento por 70 cm de largura, podendo ser montado sobre uma mesa. O peso máximo total do equipamento deverá ser de 70 kg.</a:t>
            </a: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None/>
            </a:pPr>
            <a:r>
              <a:rPr lang="pt-BR" sz="1000" dirty="0">
                <a:solidFill>
                  <a:schemeClr val="bg1">
                    <a:lumMod val="65000"/>
                  </a:schemeClr>
                </a:solidFill>
              </a:rPr>
              <a:t>Deverá ser mencionado nesse slide também a potência aparente consumida, que não deverá ultrapassar 1 kVA total. A alimentação necessariamente deverá ser 220V monofásica. Além disso, o equipamento deverá estar em conformidade com as normas NR 10 (segurança elétrica) e NR 12 (segurança de máquinas e equipamentos), de forma a proteger a integridade física das pessoas que estarão em contato ou próximas ao protótipo/equipamento demonstrado na competição educacional MECA Brasil.</a:t>
            </a:r>
          </a:p>
        </p:txBody>
      </p:sp>
      <p:sp>
        <p:nvSpPr>
          <p:cNvPr id="10" name="Subtítulo 2">
            <a:extLst>
              <a:ext uri="{FF2B5EF4-FFF2-40B4-BE49-F238E27FC236}">
                <a16:creationId xmlns:a16="http://schemas.microsoft.com/office/drawing/2014/main" id="{A96E54AB-C4FE-4ECE-A1FA-B776346D61F2}"/>
              </a:ext>
            </a:extLst>
          </p:cNvPr>
          <p:cNvSpPr txBox="1">
            <a:spLocks/>
          </p:cNvSpPr>
          <p:nvPr/>
        </p:nvSpPr>
        <p:spPr>
          <a:xfrm>
            <a:off x="836141" y="2931790"/>
            <a:ext cx="7768307" cy="44152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  <a:spcAft>
                <a:spcPts val="900"/>
              </a:spcAft>
            </a:pPr>
            <a:r>
              <a:rPr lang="pt-BR" sz="1800" b="1" dirty="0">
                <a:solidFill>
                  <a:schemeClr val="tx1"/>
                </a:solidFill>
              </a:rPr>
              <a:t>Dimensões:</a:t>
            </a:r>
            <a:br>
              <a:rPr lang="pt-BR" sz="1800" b="1" dirty="0">
                <a:solidFill>
                  <a:schemeClr val="tx1"/>
                </a:solidFill>
              </a:rPr>
            </a:br>
            <a:r>
              <a:rPr lang="pt-BR" sz="1800" dirty="0">
                <a:solidFill>
                  <a:schemeClr val="tx1"/>
                </a:solidFill>
              </a:rPr>
              <a:t>&lt;digite aqui&gt; (A x C x P) mm</a:t>
            </a:r>
            <a:endParaRPr lang="pt-BR" sz="1800" b="1" dirty="0">
              <a:solidFill>
                <a:schemeClr val="tx1"/>
              </a:solidFill>
            </a:endParaRPr>
          </a:p>
          <a:p>
            <a:pPr algn="l">
              <a:spcBef>
                <a:spcPts val="0"/>
              </a:spcBef>
              <a:spcAft>
                <a:spcPts val="900"/>
              </a:spcAft>
            </a:pPr>
            <a:r>
              <a:rPr lang="pt-BR" sz="1800" b="1" dirty="0">
                <a:solidFill>
                  <a:schemeClr val="tx1"/>
                </a:solidFill>
              </a:rPr>
              <a:t>Peso:</a:t>
            </a:r>
            <a:br>
              <a:rPr lang="pt-BR" sz="1800" b="1" dirty="0">
                <a:solidFill>
                  <a:schemeClr val="tx1"/>
                </a:solidFill>
              </a:rPr>
            </a:br>
            <a:r>
              <a:rPr lang="pt-BR" sz="1800" dirty="0">
                <a:solidFill>
                  <a:schemeClr val="tx1"/>
                </a:solidFill>
              </a:rPr>
              <a:t>&lt;digite aqui&gt; kg</a:t>
            </a:r>
          </a:p>
        </p:txBody>
      </p:sp>
      <p:sp>
        <p:nvSpPr>
          <p:cNvPr id="12" name="Subtítulo 2">
            <a:extLst>
              <a:ext uri="{FF2B5EF4-FFF2-40B4-BE49-F238E27FC236}">
                <a16:creationId xmlns:a16="http://schemas.microsoft.com/office/drawing/2014/main" id="{DE2434C2-D5EC-41DB-B4E7-B41C83CDD104}"/>
              </a:ext>
            </a:extLst>
          </p:cNvPr>
          <p:cNvSpPr txBox="1">
            <a:spLocks/>
          </p:cNvSpPr>
          <p:nvPr/>
        </p:nvSpPr>
        <p:spPr>
          <a:xfrm>
            <a:off x="3932485" y="2931790"/>
            <a:ext cx="5211515" cy="44152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  <a:spcAft>
                <a:spcPts val="900"/>
              </a:spcAft>
            </a:pPr>
            <a:r>
              <a:rPr lang="pt-BR" sz="1800" b="1" dirty="0">
                <a:solidFill>
                  <a:schemeClr val="tx1"/>
                </a:solidFill>
              </a:rPr>
              <a:t>Croqui/Desenho: </a:t>
            </a:r>
            <a:endParaRPr lang="pt-BR" sz="1800" dirty="0">
              <a:solidFill>
                <a:schemeClr val="tx1"/>
              </a:solidFill>
            </a:endParaRPr>
          </a:p>
        </p:txBody>
      </p:sp>
      <p:sp>
        <p:nvSpPr>
          <p:cNvPr id="6" name="Retângulo: Cantos Arredondados 5">
            <a:extLst>
              <a:ext uri="{FF2B5EF4-FFF2-40B4-BE49-F238E27FC236}">
                <a16:creationId xmlns:a16="http://schemas.microsoft.com/office/drawing/2014/main" id="{40D7C369-F0A2-4750-A6E3-84E72B18B915}"/>
              </a:ext>
            </a:extLst>
          </p:cNvPr>
          <p:cNvSpPr/>
          <p:nvPr/>
        </p:nvSpPr>
        <p:spPr>
          <a:xfrm>
            <a:off x="4067944" y="3373316"/>
            <a:ext cx="4752528" cy="1574698"/>
          </a:xfrm>
          <a:prstGeom prst="roundRect">
            <a:avLst>
              <a:gd name="adj" fmla="val 8372"/>
            </a:avLst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&lt;Inserir imagem aqui&gt;</a:t>
            </a:r>
          </a:p>
        </p:txBody>
      </p:sp>
    </p:spTree>
    <p:extLst>
      <p:ext uri="{BB962C8B-B14F-4D97-AF65-F5344CB8AC3E}">
        <p14:creationId xmlns:p14="http://schemas.microsoft.com/office/powerpoint/2010/main" val="15123306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612647D0-737E-4EC8-90B2-A099E13547E0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2482190" y="1145841"/>
            <a:ext cx="6400800" cy="284438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spcBef>
                <a:spcPts val="0"/>
              </a:spcBef>
              <a:spcAft>
                <a:spcPts val="900"/>
              </a:spcAft>
              <a:buNone/>
            </a:pPr>
            <a:r>
              <a:rPr lang="pt-BR" sz="1200" dirty="0">
                <a:solidFill>
                  <a:schemeClr val="bg1">
                    <a:lumMod val="65000"/>
                  </a:schemeClr>
                </a:solidFill>
              </a:rPr>
              <a:t>Os produtos disponíveis estão agrupados conforme abaixo:</a:t>
            </a:r>
          </a:p>
        </p:txBody>
      </p:sp>
      <p:sp>
        <p:nvSpPr>
          <p:cNvPr id="4" name="Subtítulo 2">
            <a:extLst>
              <a:ext uri="{FF2B5EF4-FFF2-40B4-BE49-F238E27FC236}">
                <a16:creationId xmlns:a16="http://schemas.microsoft.com/office/drawing/2014/main" id="{42F10157-4D41-4F61-9208-513DA6AE7843}"/>
              </a:ext>
            </a:extLst>
          </p:cNvPr>
          <p:cNvSpPr txBox="1">
            <a:spLocks/>
          </p:cNvSpPr>
          <p:nvPr/>
        </p:nvSpPr>
        <p:spPr>
          <a:xfrm>
            <a:off x="2482190" y="649258"/>
            <a:ext cx="6400800" cy="44152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  <a:spcAft>
                <a:spcPts val="900"/>
              </a:spcAft>
            </a:pPr>
            <a:r>
              <a:rPr lang="pt-BR" sz="1600" b="1" dirty="0">
                <a:solidFill>
                  <a:schemeClr val="bg1">
                    <a:lumMod val="65000"/>
                  </a:schemeClr>
                </a:solidFill>
              </a:rPr>
              <a:t>Slide 4:</a:t>
            </a:r>
            <a:br>
              <a:rPr lang="pt-BR" sz="1600" b="1" dirty="0">
                <a:solidFill>
                  <a:schemeClr val="bg1">
                    <a:lumMod val="65000"/>
                  </a:schemeClr>
                </a:solidFill>
              </a:rPr>
            </a:br>
            <a:r>
              <a:rPr lang="pt-BR" sz="1600" b="1" dirty="0">
                <a:solidFill>
                  <a:schemeClr val="bg1">
                    <a:lumMod val="65000"/>
                  </a:schemeClr>
                </a:solidFill>
              </a:rPr>
              <a:t>Produtos Mitsubishi Electric</a:t>
            </a:r>
          </a:p>
        </p:txBody>
      </p:sp>
      <p:graphicFrame>
        <p:nvGraphicFramePr>
          <p:cNvPr id="6" name="Tabela 5">
            <a:extLst>
              <a:ext uri="{FF2B5EF4-FFF2-40B4-BE49-F238E27FC236}">
                <a16:creationId xmlns:a16="http://schemas.microsoft.com/office/drawing/2014/main" id="{8CC1A874-EC06-68A4-C130-959F4DFDD1C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4877648"/>
              </p:ext>
            </p:extLst>
          </p:nvPr>
        </p:nvGraphicFramePr>
        <p:xfrm>
          <a:off x="831404" y="1485584"/>
          <a:ext cx="7056784" cy="1047122"/>
        </p:xfrm>
        <a:graphic>
          <a:graphicData uri="http://schemas.openxmlformats.org/drawingml/2006/table">
            <a:tbl>
              <a:tblPr/>
              <a:tblGrid>
                <a:gridCol w="509818">
                  <a:extLst>
                    <a:ext uri="{9D8B030D-6E8A-4147-A177-3AD203B41FA5}">
                      <a16:colId xmlns:a16="http://schemas.microsoft.com/office/drawing/2014/main" val="363345347"/>
                    </a:ext>
                  </a:extLst>
                </a:gridCol>
                <a:gridCol w="1290382">
                  <a:extLst>
                    <a:ext uri="{9D8B030D-6E8A-4147-A177-3AD203B41FA5}">
                      <a16:colId xmlns:a16="http://schemas.microsoft.com/office/drawing/2014/main" val="1089675824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3720094666"/>
                    </a:ext>
                  </a:extLst>
                </a:gridCol>
                <a:gridCol w="4032448">
                  <a:extLst>
                    <a:ext uri="{9D8B030D-6E8A-4147-A177-3AD203B41FA5}">
                      <a16:colId xmlns:a16="http://schemas.microsoft.com/office/drawing/2014/main" val="1705726016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411528110"/>
                    </a:ext>
                  </a:extLst>
                </a:gridCol>
              </a:tblGrid>
              <a:tr h="254702">
                <a:tc>
                  <a:txBody>
                    <a:bodyPr/>
                    <a:lstStyle/>
                    <a:p>
                      <a:pPr algn="ctr" fontAlgn="ctr" latinLnBrk="0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CONJUNTO</a:t>
                      </a: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 latinLnBrk="0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NOME DO CONJUNTO</a:t>
                      </a: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 latinLnBrk="0"/>
                      <a:r>
                        <a:rPr lang="pt-B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PART NUMBER</a:t>
                      </a: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 latinLnBrk="0"/>
                      <a:r>
                        <a:rPr lang="pt-B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DESCRIÇÃO</a:t>
                      </a: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 latinLnBrk="0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QTD</a:t>
                      </a: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723239"/>
                  </a:ext>
                </a:extLst>
              </a:tr>
              <a:tr h="135755">
                <a:tc rowSpan="6">
                  <a:txBody>
                    <a:bodyPr/>
                    <a:lstStyle/>
                    <a:p>
                      <a:pPr algn="ctr" fontAlgn="ctr" latinLnBrk="0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 latinLnBrk="0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CLP BÁSICO</a:t>
                      </a: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 latinLnBrk="0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R04CPU</a:t>
                      </a: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 latinLnBrk="0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CPU CLP IQ-R, 4096 E/S, 40K STEP, USB/ETHERNET</a:t>
                      </a: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 latinLnBrk="0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7366563"/>
                  </a:ext>
                </a:extLst>
              </a:tr>
              <a:tr h="13575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CLP BÁSICO</a:t>
                      </a: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 latinLnBrk="0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R38B</a:t>
                      </a: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 latinLnBrk="0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RACK P/ CLP IQ-R, 8 SLOTS</a:t>
                      </a: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 latinLnBrk="0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2745689"/>
                  </a:ext>
                </a:extLst>
              </a:tr>
              <a:tr h="13575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CLP BÁSICO</a:t>
                      </a: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 latinLnBrk="0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R61P</a:t>
                      </a: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 latinLnBrk="0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FONTE ALIM CLP IQ-R, ENTR. 100-240V, SAIDA 5V 6,5A, 130VA</a:t>
                      </a: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 latinLnBrk="0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1512213"/>
                  </a:ext>
                </a:extLst>
              </a:tr>
              <a:tr h="64159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CLP BÁSICO</a:t>
                      </a: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 latinLnBrk="0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RX40C7</a:t>
                      </a: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 latinLnBrk="0"/>
                      <a:r>
                        <a:rPr lang="pt-B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CLP IQ-R, MOD ENTRADA, 16 PONTOS, PNP/NPN 24V, 1 SLOT, CONEXAO PARAFUSO</a:t>
                      </a: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 latinLnBrk="0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6776687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CLP BÁSICO</a:t>
                      </a: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 latinLnBrk="0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RY40PT5P</a:t>
                      </a: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 latinLnBrk="0"/>
                      <a:r>
                        <a:rPr lang="pt-B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CLP IQ-R, MOD SAIDA, 16 PONTOS, PNP 12-24V, 1 SLOT, CONEXAO PARAFUSO</a:t>
                      </a: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 latinLnBrk="0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8666279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CLP BÁSICO</a:t>
                      </a: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 latinLnBrk="0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BHW-T10 2P C4 B</a:t>
                      </a: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 latinLnBrk="0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 DISJUNTOR, DOIS PÓLOS, 4A</a:t>
                      </a: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 latinLnBrk="0"/>
                      <a:r>
                        <a:rPr lang="pt-B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4330794"/>
                  </a:ext>
                </a:extLst>
              </a:tr>
            </a:tbl>
          </a:graphicData>
        </a:graphic>
      </p:graphicFrame>
      <p:graphicFrame>
        <p:nvGraphicFramePr>
          <p:cNvPr id="8" name="Tabela 7">
            <a:extLst>
              <a:ext uri="{FF2B5EF4-FFF2-40B4-BE49-F238E27FC236}">
                <a16:creationId xmlns:a16="http://schemas.microsoft.com/office/drawing/2014/main" id="{53658F2C-0E3E-63B2-9B38-E104E81A35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0060983"/>
              </p:ext>
            </p:extLst>
          </p:nvPr>
        </p:nvGraphicFramePr>
        <p:xfrm>
          <a:off x="827584" y="2644714"/>
          <a:ext cx="7060604" cy="532676"/>
        </p:xfrm>
        <a:graphic>
          <a:graphicData uri="http://schemas.openxmlformats.org/drawingml/2006/table">
            <a:tbl>
              <a:tblPr/>
              <a:tblGrid>
                <a:gridCol w="507876">
                  <a:extLst>
                    <a:ext uri="{9D8B030D-6E8A-4147-A177-3AD203B41FA5}">
                      <a16:colId xmlns:a16="http://schemas.microsoft.com/office/drawing/2014/main" val="146184283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554001596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2018623524"/>
                    </a:ext>
                  </a:extLst>
                </a:gridCol>
                <a:gridCol w="4032448">
                  <a:extLst>
                    <a:ext uri="{9D8B030D-6E8A-4147-A177-3AD203B41FA5}">
                      <a16:colId xmlns:a16="http://schemas.microsoft.com/office/drawing/2014/main" val="4155544645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988952725"/>
                    </a:ext>
                  </a:extLst>
                </a:gridCol>
              </a:tblGrid>
              <a:tr h="254702">
                <a:tc>
                  <a:txBody>
                    <a:bodyPr/>
                    <a:lstStyle/>
                    <a:p>
                      <a:pPr algn="ctr" fontAlgn="ctr" latinLnBrk="0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CONJUNTO</a:t>
                      </a: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 latinLnBrk="0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NOME DO CONJUNTO</a:t>
                      </a: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 latinLnBrk="0"/>
                      <a:r>
                        <a:rPr lang="pt-B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PART NUMBER</a:t>
                      </a: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 latinLnBrk="0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DESCRIÇÃO</a:t>
                      </a: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 latinLnBrk="0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QTD</a:t>
                      </a: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9058626"/>
                  </a:ext>
                </a:extLst>
              </a:tr>
              <a:tr h="135755">
                <a:tc rowSpan="2">
                  <a:txBody>
                    <a:bodyPr/>
                    <a:lstStyle/>
                    <a:p>
                      <a:pPr algn="ctr" fontAlgn="ctr" latinLnBrk="0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 latinLnBrk="0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CLP COMUNICAÇÃO</a:t>
                      </a: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 latinLnBrk="0"/>
                      <a:r>
                        <a:rPr lang="pt-B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NZ2EHG-T8N</a:t>
                      </a: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HUB DE 8 PORTAS ETHERNET 10MBPS/100MBPS/1GBPS</a:t>
                      </a: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 latinLnBrk="0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4784771"/>
                  </a:ext>
                </a:extLst>
              </a:tr>
              <a:tr h="142219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CLP COMUNICAÇÃO</a:t>
                      </a: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 latinLnBrk="0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RJ71C24</a:t>
                      </a: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 latinLnBrk="0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CLP R, MODULO COMUNICACAO SERIAL, RS232/RS485</a:t>
                      </a: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 latinLnBrk="0"/>
                      <a:r>
                        <a:rPr lang="pt-B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4794434"/>
                  </a:ext>
                </a:extLst>
              </a:tr>
            </a:tbl>
          </a:graphicData>
        </a:graphic>
      </p:graphicFrame>
      <p:graphicFrame>
        <p:nvGraphicFramePr>
          <p:cNvPr id="9" name="Tabela 8">
            <a:extLst>
              <a:ext uri="{FF2B5EF4-FFF2-40B4-BE49-F238E27FC236}">
                <a16:creationId xmlns:a16="http://schemas.microsoft.com/office/drawing/2014/main" id="{EB57DF3A-32B5-5794-72A9-754983AD6E0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0530831"/>
              </p:ext>
            </p:extLst>
          </p:nvPr>
        </p:nvGraphicFramePr>
        <p:xfrm>
          <a:off x="827584" y="3277566"/>
          <a:ext cx="7060604" cy="511472"/>
        </p:xfrm>
        <a:graphic>
          <a:graphicData uri="http://schemas.openxmlformats.org/drawingml/2006/table">
            <a:tbl>
              <a:tblPr/>
              <a:tblGrid>
                <a:gridCol w="507876">
                  <a:extLst>
                    <a:ext uri="{9D8B030D-6E8A-4147-A177-3AD203B41FA5}">
                      <a16:colId xmlns:a16="http://schemas.microsoft.com/office/drawing/2014/main" val="2138081555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363244923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3116645195"/>
                    </a:ext>
                  </a:extLst>
                </a:gridCol>
                <a:gridCol w="4032448">
                  <a:extLst>
                    <a:ext uri="{9D8B030D-6E8A-4147-A177-3AD203B41FA5}">
                      <a16:colId xmlns:a16="http://schemas.microsoft.com/office/drawing/2014/main" val="3234837731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640115974"/>
                    </a:ext>
                  </a:extLst>
                </a:gridCol>
              </a:tblGrid>
              <a:tr h="254702">
                <a:tc>
                  <a:txBody>
                    <a:bodyPr/>
                    <a:lstStyle/>
                    <a:p>
                      <a:pPr algn="ctr" fontAlgn="ctr" latinLnBrk="0"/>
                      <a:r>
                        <a:rPr lang="pt-B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CONJUNTO</a:t>
                      </a: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 latinLnBrk="0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NOME DO CONJUNTO</a:t>
                      </a: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 latinLnBrk="0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PART NUMBER</a:t>
                      </a: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 latinLnBrk="0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DESCRIÇÃO</a:t>
                      </a: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 latinLnBrk="0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QTD</a:t>
                      </a: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460634"/>
                  </a:ext>
                </a:extLst>
              </a:tr>
              <a:tr h="59655">
                <a:tc rowSpan="2">
                  <a:txBody>
                    <a:bodyPr/>
                    <a:lstStyle/>
                    <a:p>
                      <a:pPr algn="ctr" fontAlgn="ctr" latinLnBrk="0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 latinLnBrk="0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CLP ANALÓGICAS</a:t>
                      </a: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 latinLnBrk="0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R60AD4</a:t>
                      </a: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 latinLnBrk="0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CLP IQ-R, MOD EXP. 4CH ENTRADAS ANALOGICAS (V/I), 1 SLOT, CONEXAO PARAFUSO</a:t>
                      </a: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 latinLnBrk="0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6420398"/>
                  </a:ext>
                </a:extLst>
              </a:tr>
              <a:tr h="6322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CLP ANALÓGICAS</a:t>
                      </a: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 latinLnBrk="0"/>
                      <a:r>
                        <a:rPr lang="pt-B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R60DA4</a:t>
                      </a: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 latinLnBrk="0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CLP IQ-R, MOD EXP. 4CH SAIDAS ANALOGICAS (V/I), 1 SLOT, CONEXAO PARAFUSO</a:t>
                      </a: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 latinLnBrk="0"/>
                      <a:r>
                        <a:rPr lang="pt-B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3840673"/>
                  </a:ext>
                </a:extLst>
              </a:tr>
            </a:tbl>
          </a:graphicData>
        </a:graphic>
      </p:graphicFrame>
      <p:graphicFrame>
        <p:nvGraphicFramePr>
          <p:cNvPr id="10" name="Tabela 9">
            <a:extLst>
              <a:ext uri="{FF2B5EF4-FFF2-40B4-BE49-F238E27FC236}">
                <a16:creationId xmlns:a16="http://schemas.microsoft.com/office/drawing/2014/main" id="{BE84C421-662C-CD98-6B0E-B06820B01CF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6741046"/>
              </p:ext>
            </p:extLst>
          </p:nvPr>
        </p:nvGraphicFramePr>
        <p:xfrm>
          <a:off x="827584" y="3889214"/>
          <a:ext cx="7060603" cy="284438"/>
        </p:xfrm>
        <a:graphic>
          <a:graphicData uri="http://schemas.openxmlformats.org/drawingml/2006/table">
            <a:tbl>
              <a:tblPr/>
              <a:tblGrid>
                <a:gridCol w="507875">
                  <a:extLst>
                    <a:ext uri="{9D8B030D-6E8A-4147-A177-3AD203B41FA5}">
                      <a16:colId xmlns:a16="http://schemas.microsoft.com/office/drawing/2014/main" val="2997413105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1413267011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3456769587"/>
                    </a:ext>
                  </a:extLst>
                </a:gridCol>
                <a:gridCol w="4032448">
                  <a:extLst>
                    <a:ext uri="{9D8B030D-6E8A-4147-A177-3AD203B41FA5}">
                      <a16:colId xmlns:a16="http://schemas.microsoft.com/office/drawing/2014/main" val="1083189965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349235702"/>
                    </a:ext>
                  </a:extLst>
                </a:gridCol>
              </a:tblGrid>
              <a:tr h="142219">
                <a:tc>
                  <a:txBody>
                    <a:bodyPr/>
                    <a:lstStyle/>
                    <a:p>
                      <a:pPr algn="ctr" fontAlgn="ctr" latinLnBrk="0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CONJUNTO</a:t>
                      </a: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 latinLnBrk="0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NOME DO CONJUNTO</a:t>
                      </a: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 latinLnBrk="0"/>
                      <a:r>
                        <a:rPr lang="pt-B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PART NUMBER</a:t>
                      </a: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 latinLnBrk="0"/>
                      <a:r>
                        <a:rPr lang="pt-B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DESCRIÇÃO</a:t>
                      </a: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 latinLnBrk="0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QTD</a:t>
                      </a: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990886"/>
                  </a:ext>
                </a:extLst>
              </a:tr>
              <a:tr h="142219">
                <a:tc>
                  <a:txBody>
                    <a:bodyPr/>
                    <a:lstStyle/>
                    <a:p>
                      <a:pPr algn="ctr" fontAlgn="ctr" latinLnBrk="0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 latinLnBrk="0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INTERFACE HOMEM MÁQUINA</a:t>
                      </a: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 latinLnBrk="0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GT2510-WXTSD</a:t>
                      </a: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 latinLnBrk="0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INTERFACE HOMEM MÁQUINA GT25, 10.1 POL., RES. 1280X800, TFT 65K CORES, 24VCC</a:t>
                      </a: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 latinLnBrk="0"/>
                      <a:r>
                        <a:rPr lang="pt-B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38131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76329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22D9EB4D-31B8-E6FC-BB64-D07EFF0A906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550327"/>
              </p:ext>
            </p:extLst>
          </p:nvPr>
        </p:nvGraphicFramePr>
        <p:xfrm>
          <a:off x="827584" y="1430279"/>
          <a:ext cx="7560840" cy="668431"/>
        </p:xfrm>
        <a:graphic>
          <a:graphicData uri="http://schemas.openxmlformats.org/drawingml/2006/table">
            <a:tbl>
              <a:tblPr/>
              <a:tblGrid>
                <a:gridCol w="576064">
                  <a:extLst>
                    <a:ext uri="{9D8B030D-6E8A-4147-A177-3AD203B41FA5}">
                      <a16:colId xmlns:a16="http://schemas.microsoft.com/office/drawing/2014/main" val="1739648765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val="1319373507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43499306"/>
                    </a:ext>
                  </a:extLst>
                </a:gridCol>
                <a:gridCol w="3888432">
                  <a:extLst>
                    <a:ext uri="{9D8B030D-6E8A-4147-A177-3AD203B41FA5}">
                      <a16:colId xmlns:a16="http://schemas.microsoft.com/office/drawing/2014/main" val="3317755142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873533684"/>
                    </a:ext>
                  </a:extLst>
                </a:gridCol>
              </a:tblGrid>
              <a:tr h="254702">
                <a:tc>
                  <a:txBody>
                    <a:bodyPr/>
                    <a:lstStyle/>
                    <a:p>
                      <a:pPr algn="ctr" fontAlgn="ctr" latinLnBrk="0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CONJUNTO</a:t>
                      </a: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 latinLnBrk="0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NOME DO CONJUNTO</a:t>
                      </a: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 latinLnBrk="0"/>
                      <a:r>
                        <a:rPr lang="pt-B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PART NUMBER</a:t>
                      </a: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 latinLnBrk="0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DESCRIÇÃO</a:t>
                      </a: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 latinLnBrk="0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QTD</a:t>
                      </a: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0603807"/>
                  </a:ext>
                </a:extLst>
              </a:tr>
              <a:tr h="135755">
                <a:tc rowSpan="3">
                  <a:txBody>
                    <a:bodyPr/>
                    <a:lstStyle/>
                    <a:p>
                      <a:pPr algn="ctr" fontAlgn="ctr" latinLnBrk="0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 latinLnBrk="0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IHM CONECTIVIDADE</a:t>
                      </a: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 latinLnBrk="0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GT25-MESIFKEY-1</a:t>
                      </a: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 latinLnBrk="0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LICENCA PARA FUNCAO MES INTERFACE QTD. 1</a:t>
                      </a: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 latinLnBrk="0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9065752"/>
                  </a:ext>
                </a:extLst>
              </a:tr>
              <a:tr h="13575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IHM CONECTIVIDADE</a:t>
                      </a: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 latinLnBrk="0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GT25-VNCSKEY-1</a:t>
                      </a: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 latinLnBrk="0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LICENCA PARA FUNCAO SERVER VNC QTD. 1</a:t>
                      </a: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 latinLnBrk="0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4570666"/>
                  </a:ext>
                </a:extLst>
              </a:tr>
              <a:tr h="142219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IHM CONECTIVIDADE</a:t>
                      </a: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 latinLnBrk="0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GT25-WEBSKEY-1</a:t>
                      </a: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 latinLnBrk="0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LICENCA PARA FUNCAO GOT MOBILE</a:t>
                      </a: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 latinLnBrk="0"/>
                      <a:r>
                        <a:rPr lang="pt-B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2972566"/>
                  </a:ext>
                </a:extLst>
              </a:tr>
            </a:tbl>
          </a:graphicData>
        </a:graphic>
      </p:graphicFrame>
      <p:graphicFrame>
        <p:nvGraphicFramePr>
          <p:cNvPr id="5" name="Tabela 4">
            <a:extLst>
              <a:ext uri="{FF2B5EF4-FFF2-40B4-BE49-F238E27FC236}">
                <a16:creationId xmlns:a16="http://schemas.microsoft.com/office/drawing/2014/main" id="{6011E068-AEE5-7AB3-225C-1B6211A83B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0257159"/>
              </p:ext>
            </p:extLst>
          </p:nvPr>
        </p:nvGraphicFramePr>
        <p:xfrm>
          <a:off x="827584" y="2182355"/>
          <a:ext cx="7560840" cy="277974"/>
        </p:xfrm>
        <a:graphic>
          <a:graphicData uri="http://schemas.openxmlformats.org/drawingml/2006/table">
            <a:tbl>
              <a:tblPr/>
              <a:tblGrid>
                <a:gridCol w="576064">
                  <a:extLst>
                    <a:ext uri="{9D8B030D-6E8A-4147-A177-3AD203B41FA5}">
                      <a16:colId xmlns:a16="http://schemas.microsoft.com/office/drawing/2014/main" val="4191496461"/>
                    </a:ext>
                  </a:extLst>
                </a:gridCol>
                <a:gridCol w="1725569">
                  <a:extLst>
                    <a:ext uri="{9D8B030D-6E8A-4147-A177-3AD203B41FA5}">
                      <a16:colId xmlns:a16="http://schemas.microsoft.com/office/drawing/2014/main" val="2264446295"/>
                    </a:ext>
                  </a:extLst>
                </a:gridCol>
                <a:gridCol w="938727">
                  <a:extLst>
                    <a:ext uri="{9D8B030D-6E8A-4147-A177-3AD203B41FA5}">
                      <a16:colId xmlns:a16="http://schemas.microsoft.com/office/drawing/2014/main" val="1645588962"/>
                    </a:ext>
                  </a:extLst>
                </a:gridCol>
                <a:gridCol w="3888432">
                  <a:extLst>
                    <a:ext uri="{9D8B030D-6E8A-4147-A177-3AD203B41FA5}">
                      <a16:colId xmlns:a16="http://schemas.microsoft.com/office/drawing/2014/main" val="1950163926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3304903058"/>
                    </a:ext>
                  </a:extLst>
                </a:gridCol>
              </a:tblGrid>
              <a:tr h="135755">
                <a:tc>
                  <a:txBody>
                    <a:bodyPr/>
                    <a:lstStyle/>
                    <a:p>
                      <a:pPr algn="ctr" fontAlgn="ctr" latinLnBrk="0"/>
                      <a:r>
                        <a:rPr lang="pt-B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CONJUNTO</a:t>
                      </a: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 latinLnBrk="0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NOME DO CONJUNTO</a:t>
                      </a: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 latinLnBrk="0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PART NUMBER</a:t>
                      </a: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 latinLnBrk="0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DESCRIÇÃO</a:t>
                      </a: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 latinLnBrk="0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QTD</a:t>
                      </a: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0354229"/>
                  </a:ext>
                </a:extLst>
              </a:tr>
              <a:tr h="142219">
                <a:tc>
                  <a:txBody>
                    <a:bodyPr/>
                    <a:lstStyle/>
                    <a:p>
                      <a:pPr algn="ctr" fontAlgn="ctr" latinLnBrk="0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 latinLnBrk="0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SOFTWARE SCADA ICONICS GENESIS64</a:t>
                      </a: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 latinLnBrk="0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ICONICS Suite 10.97.2</a:t>
                      </a: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 latinLnBrk="0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GENESIS64 LICENÇA TRIAL 12 HORAS, REINICIÁVEL, 64 TAGS DINÂMICAS</a:t>
                      </a: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 latinLnBrk="0"/>
                      <a:r>
                        <a:rPr lang="pt-B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1895987"/>
                  </a:ext>
                </a:extLst>
              </a:tr>
            </a:tbl>
          </a:graphicData>
        </a:graphic>
      </p:graphicFrame>
      <p:graphicFrame>
        <p:nvGraphicFramePr>
          <p:cNvPr id="7" name="Tabela 6">
            <a:extLst>
              <a:ext uri="{FF2B5EF4-FFF2-40B4-BE49-F238E27FC236}">
                <a16:creationId xmlns:a16="http://schemas.microsoft.com/office/drawing/2014/main" id="{3C34183D-6EA0-AAB2-B912-77CAA2C21C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631787"/>
              </p:ext>
            </p:extLst>
          </p:nvPr>
        </p:nvGraphicFramePr>
        <p:xfrm>
          <a:off x="827584" y="2543974"/>
          <a:ext cx="7560840" cy="804186"/>
        </p:xfrm>
        <a:graphic>
          <a:graphicData uri="http://schemas.openxmlformats.org/drawingml/2006/table">
            <a:tbl>
              <a:tblPr/>
              <a:tblGrid>
                <a:gridCol w="576064">
                  <a:extLst>
                    <a:ext uri="{9D8B030D-6E8A-4147-A177-3AD203B41FA5}">
                      <a16:colId xmlns:a16="http://schemas.microsoft.com/office/drawing/2014/main" val="1433420478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val="3328780282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937572399"/>
                    </a:ext>
                  </a:extLst>
                </a:gridCol>
                <a:gridCol w="3888432">
                  <a:extLst>
                    <a:ext uri="{9D8B030D-6E8A-4147-A177-3AD203B41FA5}">
                      <a16:colId xmlns:a16="http://schemas.microsoft.com/office/drawing/2014/main" val="2692606802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153030772"/>
                    </a:ext>
                  </a:extLst>
                </a:gridCol>
              </a:tblGrid>
              <a:tr h="254702">
                <a:tc>
                  <a:txBody>
                    <a:bodyPr/>
                    <a:lstStyle/>
                    <a:p>
                      <a:pPr algn="ctr" fontAlgn="ctr" latinLnBrk="0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CONJUNTO</a:t>
                      </a: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 latinLnBrk="0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NOME DO CONJUNTO</a:t>
                      </a: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 latinLnBrk="0"/>
                      <a:r>
                        <a:rPr lang="pt-B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PART NUMBER</a:t>
                      </a: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 latinLnBrk="0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DESCRIÇÃO</a:t>
                      </a: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 latinLnBrk="0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QTD</a:t>
                      </a: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5798574"/>
                  </a:ext>
                </a:extLst>
              </a:tr>
              <a:tr h="135755">
                <a:tc rowSpan="4">
                  <a:txBody>
                    <a:bodyPr/>
                    <a:lstStyle/>
                    <a:p>
                      <a:pPr algn="ctr" fontAlgn="ctr" latinLnBrk="0"/>
                      <a:r>
                        <a:rPr lang="pt-B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 latinLnBrk="0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MEDIÇÃO DE ENERGIA</a:t>
                      </a: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 latinLnBrk="0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ME96SSRB-MB</a:t>
                      </a: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 latinLnBrk="0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MULTIMEDIDOR C/MODBUS RS485 ME96SSRA-MB (PADRÃO)</a:t>
                      </a: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 latinLnBrk="0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4732986"/>
                  </a:ext>
                </a:extLst>
              </a:tr>
              <a:tr h="13575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MEDIÇÃO DE ENERGIA</a:t>
                      </a: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 latinLnBrk="0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ME-0000MT-SS96</a:t>
                      </a: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 latinLnBrk="0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MÓDULO DE EXPANSÃO PARA MODBUS TCP ME96</a:t>
                      </a: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 latinLnBrk="0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0641903"/>
                  </a:ext>
                </a:extLst>
              </a:tr>
              <a:tr h="13575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MEDIÇÃO DE ENERGIA</a:t>
                      </a: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 latinLnBrk="0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CW-5L 60/1A</a:t>
                      </a: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 latinLnBrk="0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TRANSFORMADOR DE CORRENTE 60/1A – CW-5L 60/1A</a:t>
                      </a: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 latinLnBrk="0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8523822"/>
                  </a:ext>
                </a:extLst>
              </a:tr>
              <a:tr h="142219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MEDIÇÃO DE ENERGIA</a:t>
                      </a: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 latinLnBrk="0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BHW-T10 2P C4 B</a:t>
                      </a: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 latinLnBrk="0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 DISJUNTOR, DOIS PÓLOS, 4A</a:t>
                      </a: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 latinLnBrk="0"/>
                      <a:r>
                        <a:rPr lang="pt-B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0634315"/>
                  </a:ext>
                </a:extLst>
              </a:tr>
            </a:tbl>
          </a:graphicData>
        </a:graphic>
      </p:graphicFrame>
      <p:graphicFrame>
        <p:nvGraphicFramePr>
          <p:cNvPr id="11" name="Tabela 10">
            <a:extLst>
              <a:ext uri="{FF2B5EF4-FFF2-40B4-BE49-F238E27FC236}">
                <a16:creationId xmlns:a16="http://schemas.microsoft.com/office/drawing/2014/main" id="{9866F4A2-800F-85BC-1270-C2799773C4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2697308"/>
              </p:ext>
            </p:extLst>
          </p:nvPr>
        </p:nvGraphicFramePr>
        <p:xfrm>
          <a:off x="827584" y="3442116"/>
          <a:ext cx="7560840" cy="915763"/>
        </p:xfrm>
        <a:graphic>
          <a:graphicData uri="http://schemas.openxmlformats.org/drawingml/2006/table">
            <a:tbl>
              <a:tblPr/>
              <a:tblGrid>
                <a:gridCol w="576064">
                  <a:extLst>
                    <a:ext uri="{9D8B030D-6E8A-4147-A177-3AD203B41FA5}">
                      <a16:colId xmlns:a16="http://schemas.microsoft.com/office/drawing/2014/main" val="1119932628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val="3219427183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449237881"/>
                    </a:ext>
                  </a:extLst>
                </a:gridCol>
                <a:gridCol w="3888432">
                  <a:extLst>
                    <a:ext uri="{9D8B030D-6E8A-4147-A177-3AD203B41FA5}">
                      <a16:colId xmlns:a16="http://schemas.microsoft.com/office/drawing/2014/main" val="4209014978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4236526463"/>
                    </a:ext>
                  </a:extLst>
                </a:gridCol>
              </a:tblGrid>
              <a:tr h="254702">
                <a:tc>
                  <a:txBody>
                    <a:bodyPr/>
                    <a:lstStyle/>
                    <a:p>
                      <a:pPr algn="ctr" fontAlgn="ctr" latinLnBrk="0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CONJUNTO</a:t>
                      </a: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 latinLnBrk="0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NOME DO CONJUNTO</a:t>
                      </a: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 latinLnBrk="0"/>
                      <a:r>
                        <a:rPr lang="pt-B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PART NUMBER</a:t>
                      </a: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 latinLnBrk="0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DESCRIÇÃO</a:t>
                      </a: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 latinLnBrk="0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QTD</a:t>
                      </a: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4606196"/>
                  </a:ext>
                </a:extLst>
              </a:tr>
              <a:tr h="254702">
                <a:tc rowSpan="4">
                  <a:txBody>
                    <a:bodyPr/>
                    <a:lstStyle/>
                    <a:p>
                      <a:pPr algn="ctr" fontAlgn="ctr" latinLnBrk="0"/>
                      <a:r>
                        <a:rPr lang="pt-B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 latinLnBrk="0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INVERSOR</a:t>
                      </a: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 latinLnBrk="0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FR-A820-0.75K-E1</a:t>
                      </a: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 latinLnBrk="0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INVERSOR DE FREQUÊNCIA FR-A800, POTÊNCIA 0,75KW, TENSÃO 220V TRIFÁSICO, PORTA DE COMUNICAÇÃO ETHERNET</a:t>
                      </a: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 latinLnBrk="0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2530114"/>
                  </a:ext>
                </a:extLst>
              </a:tr>
              <a:tr h="6039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INVERSOR</a:t>
                      </a: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 latinLnBrk="0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FR-LU08</a:t>
                      </a: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 latinLnBrk="0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PAINEL/DISPLAY DE OPERAÇÃO EM LCD PARA INVERSORES FR-A800 E FR-F800, GRAU IP20</a:t>
                      </a: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 latinLnBrk="0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1131484"/>
                  </a:ext>
                </a:extLst>
              </a:tr>
              <a:tr h="13575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INVERSOR</a:t>
                      </a: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 latinLnBrk="0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S-T10BC AC200V 1A</a:t>
                      </a: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 latinLnBrk="0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CONTATOR 11A/220VCA, BOBINA 220VCA, 1NA</a:t>
                      </a: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 latinLnBrk="0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4803718"/>
                  </a:ext>
                </a:extLst>
              </a:tr>
              <a:tr h="142219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INVERSOR</a:t>
                      </a: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 latinLnBrk="0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BHW-T10 3P C10 B</a:t>
                      </a: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 latinLnBrk="0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 DISJUNTOR, TRÊS PÓLOS, 10A</a:t>
                      </a: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 latinLnBrk="0"/>
                      <a:r>
                        <a:rPr lang="pt-B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7368733"/>
                  </a:ext>
                </a:extLst>
              </a:tr>
            </a:tbl>
          </a:graphicData>
        </a:graphic>
      </p:graphicFrame>
      <p:sp>
        <p:nvSpPr>
          <p:cNvPr id="12" name="Subtítulo 2">
            <a:extLst>
              <a:ext uri="{FF2B5EF4-FFF2-40B4-BE49-F238E27FC236}">
                <a16:creationId xmlns:a16="http://schemas.microsoft.com/office/drawing/2014/main" id="{ABE7B4C9-3746-317F-9AF4-FADD30B74FCE}"/>
              </a:ext>
            </a:extLst>
          </p:cNvPr>
          <p:cNvSpPr txBox="1">
            <a:spLocks/>
          </p:cNvSpPr>
          <p:nvPr/>
        </p:nvSpPr>
        <p:spPr>
          <a:xfrm>
            <a:off x="2482190" y="1145841"/>
            <a:ext cx="6400800" cy="284438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spcBef>
                <a:spcPts val="0"/>
              </a:spcBef>
              <a:spcAft>
                <a:spcPts val="900"/>
              </a:spcAft>
              <a:buFont typeface="Arial" pitchFamily="34" charset="0"/>
              <a:buNone/>
            </a:pPr>
            <a:r>
              <a:rPr lang="pt-BR" sz="1200">
                <a:solidFill>
                  <a:schemeClr val="bg1">
                    <a:lumMod val="65000"/>
                  </a:schemeClr>
                </a:solidFill>
              </a:rPr>
              <a:t>Os produtos disponíveis estão agrupados conforme abaixo:</a:t>
            </a:r>
            <a:endParaRPr lang="pt-BR" sz="12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3" name="Subtítulo 2">
            <a:extLst>
              <a:ext uri="{FF2B5EF4-FFF2-40B4-BE49-F238E27FC236}">
                <a16:creationId xmlns:a16="http://schemas.microsoft.com/office/drawing/2014/main" id="{C5217020-31BB-F66B-C2BE-16CDA5E88794}"/>
              </a:ext>
            </a:extLst>
          </p:cNvPr>
          <p:cNvSpPr txBox="1">
            <a:spLocks/>
          </p:cNvSpPr>
          <p:nvPr/>
        </p:nvSpPr>
        <p:spPr>
          <a:xfrm>
            <a:off x="2482190" y="649258"/>
            <a:ext cx="6400800" cy="44152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  <a:spcAft>
                <a:spcPts val="900"/>
              </a:spcAft>
            </a:pPr>
            <a:r>
              <a:rPr lang="pt-BR" sz="1600" b="1" dirty="0">
                <a:solidFill>
                  <a:schemeClr val="bg1">
                    <a:lumMod val="65000"/>
                  </a:schemeClr>
                </a:solidFill>
              </a:rPr>
              <a:t>Slide 4:</a:t>
            </a:r>
            <a:br>
              <a:rPr lang="pt-BR" sz="1600" b="1" dirty="0">
                <a:solidFill>
                  <a:schemeClr val="bg1">
                    <a:lumMod val="65000"/>
                  </a:schemeClr>
                </a:solidFill>
              </a:rPr>
            </a:br>
            <a:r>
              <a:rPr lang="pt-BR" sz="1600" b="1" dirty="0">
                <a:solidFill>
                  <a:schemeClr val="bg1">
                    <a:lumMod val="65000"/>
                  </a:schemeClr>
                </a:solidFill>
              </a:rPr>
              <a:t>Produtos Mitsubishi Electric</a:t>
            </a:r>
          </a:p>
        </p:txBody>
      </p:sp>
    </p:spTree>
    <p:extLst>
      <p:ext uri="{BB962C8B-B14F-4D97-AF65-F5344CB8AC3E}">
        <p14:creationId xmlns:p14="http://schemas.microsoft.com/office/powerpoint/2010/main" val="25680394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ela 5">
            <a:extLst>
              <a:ext uri="{FF2B5EF4-FFF2-40B4-BE49-F238E27FC236}">
                <a16:creationId xmlns:a16="http://schemas.microsoft.com/office/drawing/2014/main" id="{A2F5D5F8-05FB-5D09-582C-1F45C98B8EA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0131255"/>
              </p:ext>
            </p:extLst>
          </p:nvPr>
        </p:nvGraphicFramePr>
        <p:xfrm>
          <a:off x="827584" y="1515121"/>
          <a:ext cx="7777231" cy="1403702"/>
        </p:xfrm>
        <a:graphic>
          <a:graphicData uri="http://schemas.openxmlformats.org/drawingml/2006/table">
            <a:tbl>
              <a:tblPr/>
              <a:tblGrid>
                <a:gridCol w="545151">
                  <a:extLst>
                    <a:ext uri="{9D8B030D-6E8A-4147-A177-3AD203B41FA5}">
                      <a16:colId xmlns:a16="http://schemas.microsoft.com/office/drawing/2014/main" val="3155341628"/>
                    </a:ext>
                  </a:extLst>
                </a:gridCol>
                <a:gridCol w="1399065">
                  <a:extLst>
                    <a:ext uri="{9D8B030D-6E8A-4147-A177-3AD203B41FA5}">
                      <a16:colId xmlns:a16="http://schemas.microsoft.com/office/drawing/2014/main" val="4038834649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1777476271"/>
                    </a:ext>
                  </a:extLst>
                </a:gridCol>
                <a:gridCol w="4392488">
                  <a:extLst>
                    <a:ext uri="{9D8B030D-6E8A-4147-A177-3AD203B41FA5}">
                      <a16:colId xmlns:a16="http://schemas.microsoft.com/office/drawing/2014/main" val="4131790221"/>
                    </a:ext>
                  </a:extLst>
                </a:gridCol>
                <a:gridCol w="360407">
                  <a:extLst>
                    <a:ext uri="{9D8B030D-6E8A-4147-A177-3AD203B41FA5}">
                      <a16:colId xmlns:a16="http://schemas.microsoft.com/office/drawing/2014/main" val="2446448520"/>
                    </a:ext>
                  </a:extLst>
                </a:gridCol>
              </a:tblGrid>
              <a:tr h="254702">
                <a:tc>
                  <a:txBody>
                    <a:bodyPr/>
                    <a:lstStyle/>
                    <a:p>
                      <a:pPr algn="ctr" fontAlgn="ctr" latinLnBrk="0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CONJUNTO</a:t>
                      </a: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 latinLnBrk="0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NOME DO CONJUNTO</a:t>
                      </a: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 latinLnBrk="0"/>
                      <a:r>
                        <a:rPr lang="pt-B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PART NUMBER</a:t>
                      </a: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 latinLnBrk="0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DESCRIÇÃO</a:t>
                      </a: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 latinLnBrk="0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QTD</a:t>
                      </a: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5066792"/>
                  </a:ext>
                </a:extLst>
              </a:tr>
              <a:tr h="0">
                <a:tc rowSpan="8">
                  <a:txBody>
                    <a:bodyPr/>
                    <a:lstStyle/>
                    <a:p>
                      <a:pPr algn="ctr" fontAlgn="ctr" latinLnBrk="0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 latinLnBrk="0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SERVO ACIONAMENTO EIXO 1</a:t>
                      </a: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 latinLnBrk="0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MR-JE-20C</a:t>
                      </a: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 latinLnBrk="0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SERVOAMPLIFICADOR MR-JE; CC-LINK BASIC; 200W; 200VCA</a:t>
                      </a: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 latinLnBrk="0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3465652"/>
                  </a:ext>
                </a:extLst>
              </a:tr>
              <a:tr h="33043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SERVO ACIONAMENTO EIXO 1</a:t>
                      </a: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 latinLnBrk="0"/>
                      <a:r>
                        <a:rPr lang="pt-B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HG-KN23K</a:t>
                      </a: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 latinLnBrk="0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SERVOMOTOR MR-JE DE BAIXA INERCIA; 200W; 200VCA; 0,64NM; 3000RPM; C/ CHAVETA</a:t>
                      </a: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 latinLnBrk="0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1387136"/>
                  </a:ext>
                </a:extLst>
              </a:tr>
              <a:tr h="48674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SERVO ACIONAMENTO EIXO 1</a:t>
                      </a: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 latinLnBrk="0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MR-J3ENCBL2M-A1-L</a:t>
                      </a: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 latinLnBrk="0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CABO C/ CONECTOR P/ FEEDBACK; 2M; CONEXAO EM DIRECAO DO EIXO; FLEXIBILIDADE PADRAO</a:t>
                      </a: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 latinLnBrk="0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0209646"/>
                  </a:ext>
                </a:extLst>
              </a:tr>
              <a:tr h="136313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SERVO ACIONAMENTO EIXO 1</a:t>
                      </a: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 latinLnBrk="0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MR-PWS1CBL2M-A1-L</a:t>
                      </a: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 latinLnBrk="0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CABO C/ CONECTOR DE ALIMENTACAO DE POTENCIA P/ SERVOMOTOR C/ 2M; CONEXAO EM DIRECAO DO EIXO; FLEXIBILIDADE PADRAO</a:t>
                      </a: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 latinLnBrk="0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0075091"/>
                  </a:ext>
                </a:extLst>
              </a:tr>
              <a:tr h="102032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SERVO ACIONAMENTO EIXO 1</a:t>
                      </a: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 latinLnBrk="0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MR-TBNATBL1M</a:t>
                      </a: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 latinLnBrk="0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CABO C/ CONECTOR P/ CONEXAO ENTRE ENTRADAS E SAÍDAS E BORNEIRA EXTERNA; 1M</a:t>
                      </a: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 latinLnBrk="0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7822758"/>
                  </a:ext>
                </a:extLst>
              </a:tr>
              <a:tr h="4565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SERVO ACIONAMENTO EIXO 1</a:t>
                      </a: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 latinLnBrk="0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MR-TB26A</a:t>
                      </a: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 latinLnBrk="0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BORNEIRA P/ CONEXAO DE ENTRADAS E SAÍDAS C/ 26 PONTOS</a:t>
                      </a: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 latinLnBrk="0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6439394"/>
                  </a:ext>
                </a:extLst>
              </a:tr>
              <a:tr h="61286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SERVO ACIONAMENTO EIXO 1</a:t>
                      </a: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 latinLnBrk="0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S-T10BC AC200V 1A</a:t>
                      </a: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 latinLnBrk="0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CONTATOR 11A/220VCA, BOBINA 220VCA, 1NA</a:t>
                      </a: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 latinLnBrk="0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6059125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SERVO ACIONAMENTO EIXO 1</a:t>
                      </a: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 latinLnBrk="0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BHW-T10 3P C6 B</a:t>
                      </a: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 latinLnBrk="0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 DISJUNTOR, TRÊS PÓLOS, 6A</a:t>
                      </a: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 latinLnBrk="0"/>
                      <a:r>
                        <a:rPr lang="pt-B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6160877"/>
                  </a:ext>
                </a:extLst>
              </a:tr>
            </a:tbl>
          </a:graphicData>
        </a:graphic>
      </p:graphicFrame>
      <p:graphicFrame>
        <p:nvGraphicFramePr>
          <p:cNvPr id="8" name="Tabela 7">
            <a:extLst>
              <a:ext uri="{FF2B5EF4-FFF2-40B4-BE49-F238E27FC236}">
                <a16:creationId xmlns:a16="http://schemas.microsoft.com/office/drawing/2014/main" id="{5A73439F-9780-8A74-4CEB-B5C6AE8089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2420228"/>
              </p:ext>
            </p:extLst>
          </p:nvPr>
        </p:nvGraphicFramePr>
        <p:xfrm>
          <a:off x="827584" y="3011371"/>
          <a:ext cx="7777230" cy="1403702"/>
        </p:xfrm>
        <a:graphic>
          <a:graphicData uri="http://schemas.openxmlformats.org/drawingml/2006/table">
            <a:tbl>
              <a:tblPr/>
              <a:tblGrid>
                <a:gridCol w="545150">
                  <a:extLst>
                    <a:ext uri="{9D8B030D-6E8A-4147-A177-3AD203B41FA5}">
                      <a16:colId xmlns:a16="http://schemas.microsoft.com/office/drawing/2014/main" val="2558697122"/>
                    </a:ext>
                  </a:extLst>
                </a:gridCol>
                <a:gridCol w="1399066">
                  <a:extLst>
                    <a:ext uri="{9D8B030D-6E8A-4147-A177-3AD203B41FA5}">
                      <a16:colId xmlns:a16="http://schemas.microsoft.com/office/drawing/2014/main" val="1876358604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775475751"/>
                    </a:ext>
                  </a:extLst>
                </a:gridCol>
                <a:gridCol w="4392488">
                  <a:extLst>
                    <a:ext uri="{9D8B030D-6E8A-4147-A177-3AD203B41FA5}">
                      <a16:colId xmlns:a16="http://schemas.microsoft.com/office/drawing/2014/main" val="27523052"/>
                    </a:ext>
                  </a:extLst>
                </a:gridCol>
                <a:gridCol w="360406">
                  <a:extLst>
                    <a:ext uri="{9D8B030D-6E8A-4147-A177-3AD203B41FA5}">
                      <a16:colId xmlns:a16="http://schemas.microsoft.com/office/drawing/2014/main" val="3421448794"/>
                    </a:ext>
                  </a:extLst>
                </a:gridCol>
              </a:tblGrid>
              <a:tr h="254702">
                <a:tc>
                  <a:txBody>
                    <a:bodyPr/>
                    <a:lstStyle/>
                    <a:p>
                      <a:pPr algn="ctr" fontAlgn="ctr" latinLnBrk="0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CONJUNTO</a:t>
                      </a: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 latinLnBrk="0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NOME DO CONJUNTO</a:t>
                      </a: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 latinLnBrk="0"/>
                      <a:r>
                        <a:rPr lang="pt-B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PART NUMBER</a:t>
                      </a: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 latinLnBrk="0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DESCRIÇÃO</a:t>
                      </a: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 latinLnBrk="0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QTD</a:t>
                      </a: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1266387"/>
                  </a:ext>
                </a:extLst>
              </a:tr>
              <a:tr h="33330">
                <a:tc rowSpan="8">
                  <a:txBody>
                    <a:bodyPr/>
                    <a:lstStyle/>
                    <a:p>
                      <a:pPr algn="ctr" fontAlgn="ctr" latinLnBrk="0"/>
                      <a:r>
                        <a:rPr lang="pt-B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 latinLnBrk="0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SERVO ACIONAMENTO EIXO 2</a:t>
                      </a: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 latinLnBrk="0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MR-JE-20C</a:t>
                      </a: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 latinLnBrk="0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SERVOAMPLIFICADOR MR-JE; CC-LINK BASIC; 200W; 200VCA</a:t>
                      </a: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 latinLnBrk="0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2960321"/>
                  </a:ext>
                </a:extLst>
              </a:tr>
              <a:tr h="48961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SERVO ACIONAMENTO EIXO 2</a:t>
                      </a: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 latinLnBrk="0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HG-KN23K</a:t>
                      </a: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 latinLnBrk="0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SERVOMOTOR MR-JE DE BAIXA INERCIA; 200W; 200VCA; 0,64NM; 3000RPM; C/ CHAVETA</a:t>
                      </a: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 latinLnBrk="0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8904255"/>
                  </a:ext>
                </a:extLst>
              </a:tr>
              <a:tr h="64592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SERVO ACIONAMENTO EIXO 2</a:t>
                      </a: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 latinLnBrk="0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MR-J3ENCBL2M-A1-L</a:t>
                      </a: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 latinLnBrk="0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CABO C/ CONECTOR P/ FEEDBACK; 2M; CONEXAO EM DIRECAO DO EIXO; FLEXIBILIDADE PADRAO</a:t>
                      </a: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 latinLnBrk="0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2396977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SERVO ACIONAMENTO EIXO 2</a:t>
                      </a: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 latinLnBrk="0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MR-PWS1CBL2M-A1-L</a:t>
                      </a: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 latinLnBrk="0"/>
                      <a:r>
                        <a:rPr lang="pt-B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CABO C/ CONECTOR DE ALIMENTACAO DE POTENCIA P/ SERVOMOTOR C/ 2M; CONEXAO EM DIRECAO DO EIXO; FLEXIBILIDADE PADRAO</a:t>
                      </a: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 latinLnBrk="0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6064443"/>
                  </a:ext>
                </a:extLst>
              </a:tr>
              <a:tr h="45942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SERVO ACIONAMENTO EIXO 2</a:t>
                      </a: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 latinLnBrk="0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MR-TBNATBL1M</a:t>
                      </a: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 latinLnBrk="0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CABO C/ CONECTOR P/ CONEXAO ENTRE ENTRADAS E SAÍDAS E BORNEIRA EXTERNA; 1M</a:t>
                      </a: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 latinLnBrk="0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9224331"/>
                  </a:ext>
                </a:extLst>
              </a:tr>
              <a:tr h="61573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SERVO ACIONAMENTO EIXO 2</a:t>
                      </a: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 latinLnBrk="0"/>
                      <a:r>
                        <a:rPr lang="pt-B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MR-TB26A</a:t>
                      </a: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 latinLnBrk="0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BORNEIRA P/ CONEXAO DE ENTRADAS E SAÍDAS C/ 26 PONTOS</a:t>
                      </a: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 latinLnBrk="0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9562386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SERVO ACIONAMENTO EIXO 2</a:t>
                      </a: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 latinLnBrk="0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S-T10BC AC200V 1A</a:t>
                      </a: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 latinLnBrk="0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CONTATOR 11A/220VCA, BOBINA 220VCA, 1NA</a:t>
                      </a: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 latinLnBrk="0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2185538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SERVO ACIONAMENTO EIXO 2</a:t>
                      </a: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 latinLnBrk="0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BHW-T10 3P C6 B</a:t>
                      </a: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 latinLnBrk="0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 DISJUNTOR, TRÊS PÓLOS, 6A</a:t>
                      </a: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 latinLnBrk="0"/>
                      <a:r>
                        <a:rPr lang="pt-B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465" marR="6465" marT="64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1016019"/>
                  </a:ext>
                </a:extLst>
              </a:tr>
            </a:tbl>
          </a:graphicData>
        </a:graphic>
      </p:graphicFrame>
      <p:sp>
        <p:nvSpPr>
          <p:cNvPr id="9" name="Subtítulo 2">
            <a:extLst>
              <a:ext uri="{FF2B5EF4-FFF2-40B4-BE49-F238E27FC236}">
                <a16:creationId xmlns:a16="http://schemas.microsoft.com/office/drawing/2014/main" id="{7FAF126D-3362-5D7A-74B3-67AFA9B6B2A4}"/>
              </a:ext>
            </a:extLst>
          </p:cNvPr>
          <p:cNvSpPr txBox="1">
            <a:spLocks/>
          </p:cNvSpPr>
          <p:nvPr/>
        </p:nvSpPr>
        <p:spPr>
          <a:xfrm>
            <a:off x="2482190" y="1145841"/>
            <a:ext cx="6400800" cy="284438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spcBef>
                <a:spcPts val="0"/>
              </a:spcBef>
              <a:spcAft>
                <a:spcPts val="900"/>
              </a:spcAft>
              <a:buFont typeface="Arial" pitchFamily="34" charset="0"/>
              <a:buNone/>
            </a:pPr>
            <a:r>
              <a:rPr lang="pt-BR" sz="1200">
                <a:solidFill>
                  <a:schemeClr val="bg1">
                    <a:lumMod val="65000"/>
                  </a:schemeClr>
                </a:solidFill>
              </a:rPr>
              <a:t>Os produtos disponíveis estão agrupados conforme abaixo:</a:t>
            </a:r>
            <a:endParaRPr lang="pt-BR" sz="12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0" name="Subtítulo 2">
            <a:extLst>
              <a:ext uri="{FF2B5EF4-FFF2-40B4-BE49-F238E27FC236}">
                <a16:creationId xmlns:a16="http://schemas.microsoft.com/office/drawing/2014/main" id="{6FB279E2-4B23-89FA-03E8-E4D04D9AB61B}"/>
              </a:ext>
            </a:extLst>
          </p:cNvPr>
          <p:cNvSpPr txBox="1">
            <a:spLocks/>
          </p:cNvSpPr>
          <p:nvPr/>
        </p:nvSpPr>
        <p:spPr>
          <a:xfrm>
            <a:off x="2482190" y="649258"/>
            <a:ext cx="6400800" cy="44152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  <a:spcAft>
                <a:spcPts val="900"/>
              </a:spcAft>
            </a:pPr>
            <a:r>
              <a:rPr lang="pt-BR" sz="1600" b="1" dirty="0">
                <a:solidFill>
                  <a:schemeClr val="bg1">
                    <a:lumMod val="65000"/>
                  </a:schemeClr>
                </a:solidFill>
              </a:rPr>
              <a:t>Slide 4:</a:t>
            </a:r>
            <a:br>
              <a:rPr lang="pt-BR" sz="1600" b="1" dirty="0">
                <a:solidFill>
                  <a:schemeClr val="bg1">
                    <a:lumMod val="65000"/>
                  </a:schemeClr>
                </a:solidFill>
              </a:rPr>
            </a:br>
            <a:r>
              <a:rPr lang="pt-BR" sz="1600" b="1" dirty="0">
                <a:solidFill>
                  <a:schemeClr val="bg1">
                    <a:lumMod val="65000"/>
                  </a:schemeClr>
                </a:solidFill>
              </a:rPr>
              <a:t>Produtos Mitsubishi Electric</a:t>
            </a:r>
          </a:p>
        </p:txBody>
      </p:sp>
    </p:spTree>
    <p:extLst>
      <p:ext uri="{BB962C8B-B14F-4D97-AF65-F5344CB8AC3E}">
        <p14:creationId xmlns:p14="http://schemas.microsoft.com/office/powerpoint/2010/main" val="34974577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612647D0-737E-4EC8-90B2-A099E13547E0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2482190" y="1391649"/>
            <a:ext cx="6400800" cy="93916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spcBef>
                <a:spcPts val="0"/>
              </a:spcBef>
              <a:spcAft>
                <a:spcPts val="900"/>
              </a:spcAft>
              <a:buNone/>
            </a:pPr>
            <a:r>
              <a:rPr lang="pt-BR" sz="1200" dirty="0">
                <a:solidFill>
                  <a:schemeClr val="bg1">
                    <a:lumMod val="65000"/>
                  </a:schemeClr>
                </a:solidFill>
              </a:rPr>
              <a:t>Nesse slide, deverão ser listados os conjuntos de produtos da Mitsubishi Electric que serão utilizados no projeto. Entre os 10 (dez) conjuntos listados em: </a:t>
            </a:r>
            <a:r>
              <a:rPr lang="pt-BR" sz="1200" u="sng" dirty="0">
                <a:solidFill>
                  <a:srgbClr val="0000FF"/>
                </a:solidFill>
              </a:rPr>
              <a:t>meca.mitsubishielectric.com.br/lista-de-produtos/</a:t>
            </a:r>
            <a:r>
              <a:rPr lang="pt-BR" sz="1200" dirty="0">
                <a:solidFill>
                  <a:schemeClr val="bg1">
                    <a:lumMod val="65000"/>
                  </a:schemeClr>
                </a:solidFill>
              </a:rPr>
              <a:t>, o projeto deverá incluir no mínimo 3 (três) diferentes e no máximo 7 (sete) conjuntos. Os conjuntos não podem ser repetidos.</a:t>
            </a:r>
          </a:p>
        </p:txBody>
      </p:sp>
      <p:sp>
        <p:nvSpPr>
          <p:cNvPr id="4" name="Subtítulo 2">
            <a:extLst>
              <a:ext uri="{FF2B5EF4-FFF2-40B4-BE49-F238E27FC236}">
                <a16:creationId xmlns:a16="http://schemas.microsoft.com/office/drawing/2014/main" id="{42F10157-4D41-4F61-9208-513DA6AE7843}"/>
              </a:ext>
            </a:extLst>
          </p:cNvPr>
          <p:cNvSpPr txBox="1">
            <a:spLocks/>
          </p:cNvSpPr>
          <p:nvPr/>
        </p:nvSpPr>
        <p:spPr>
          <a:xfrm>
            <a:off x="2482190" y="771550"/>
            <a:ext cx="6400800" cy="44152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  <a:spcAft>
                <a:spcPts val="900"/>
              </a:spcAft>
            </a:pPr>
            <a:r>
              <a:rPr lang="pt-BR" sz="1600" b="1" dirty="0">
                <a:solidFill>
                  <a:schemeClr val="bg1">
                    <a:lumMod val="65000"/>
                  </a:schemeClr>
                </a:solidFill>
              </a:rPr>
              <a:t>Slide 4:</a:t>
            </a:r>
            <a:br>
              <a:rPr lang="pt-BR" sz="1600" b="1" dirty="0">
                <a:solidFill>
                  <a:schemeClr val="bg1">
                    <a:lumMod val="65000"/>
                  </a:schemeClr>
                </a:solidFill>
              </a:rPr>
            </a:br>
            <a:r>
              <a:rPr lang="pt-BR" sz="1600" b="1" dirty="0">
                <a:solidFill>
                  <a:schemeClr val="bg1">
                    <a:lumMod val="65000"/>
                  </a:schemeClr>
                </a:solidFill>
              </a:rPr>
              <a:t>Produtos Mitsubishi Electric a serem utilizados</a:t>
            </a:r>
          </a:p>
        </p:txBody>
      </p:sp>
      <p:sp>
        <p:nvSpPr>
          <p:cNvPr id="5" name="Subtítulo 2">
            <a:extLst>
              <a:ext uri="{FF2B5EF4-FFF2-40B4-BE49-F238E27FC236}">
                <a16:creationId xmlns:a16="http://schemas.microsoft.com/office/drawing/2014/main" id="{D9BC53A2-F8D5-4EC9-ACB4-8184F74F16FA}"/>
              </a:ext>
            </a:extLst>
          </p:cNvPr>
          <p:cNvSpPr txBox="1">
            <a:spLocks/>
          </p:cNvSpPr>
          <p:nvPr/>
        </p:nvSpPr>
        <p:spPr>
          <a:xfrm>
            <a:off x="835496" y="2591923"/>
            <a:ext cx="8128992" cy="44152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  <a:spcAft>
                <a:spcPts val="900"/>
              </a:spcAft>
            </a:pPr>
            <a:r>
              <a:rPr lang="pt-BR" sz="1800" b="1" dirty="0">
                <a:solidFill>
                  <a:schemeClr val="tx1"/>
                </a:solidFill>
              </a:rPr>
              <a:t>Produtos selecionados</a:t>
            </a:r>
          </a:p>
        </p:txBody>
      </p:sp>
      <p:sp>
        <p:nvSpPr>
          <p:cNvPr id="7" name="Subtítulo 2">
            <a:extLst>
              <a:ext uri="{FF2B5EF4-FFF2-40B4-BE49-F238E27FC236}">
                <a16:creationId xmlns:a16="http://schemas.microsoft.com/office/drawing/2014/main" id="{4714471E-0751-4B3C-B3AE-0D3219EED96F}"/>
              </a:ext>
            </a:extLst>
          </p:cNvPr>
          <p:cNvSpPr txBox="1">
            <a:spLocks/>
          </p:cNvSpPr>
          <p:nvPr/>
        </p:nvSpPr>
        <p:spPr>
          <a:xfrm>
            <a:off x="1195536" y="2950912"/>
            <a:ext cx="4248472" cy="44152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144000" indent="-144000" algn="l">
              <a:spcBef>
                <a:spcPts val="0"/>
              </a:spcBef>
              <a:spcAft>
                <a:spcPts val="900"/>
              </a:spcAft>
              <a:buFont typeface="Arial" panose="020B0604020202020204" pitchFamily="34" charset="0"/>
              <a:buChar char="•"/>
            </a:pPr>
            <a:r>
              <a:rPr lang="pt-BR" sz="1600" dirty="0">
                <a:solidFill>
                  <a:schemeClr val="tx1"/>
                </a:solidFill>
              </a:rPr>
              <a:t>Conjuntos: &lt;digite aqui&gt;</a:t>
            </a:r>
          </a:p>
        </p:txBody>
      </p:sp>
    </p:spTree>
    <p:extLst>
      <p:ext uri="{BB962C8B-B14F-4D97-AF65-F5344CB8AC3E}">
        <p14:creationId xmlns:p14="http://schemas.microsoft.com/office/powerpoint/2010/main" val="416969260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6841</TotalTime>
  <Words>1671</Words>
  <Application>Microsoft Office PowerPoint</Application>
  <PresentationFormat>Apresentação na tela (16:9)</PresentationFormat>
  <Paragraphs>280</Paragraphs>
  <Slides>12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12</vt:i4>
      </vt:variant>
    </vt:vector>
  </HeadingPairs>
  <TitlesOfParts>
    <vt:vector size="16" baseType="lpstr">
      <vt:lpstr>Arial</vt:lpstr>
      <vt:lpstr>Calibri</vt:lpstr>
      <vt:lpstr>Tahoma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template_MitsubishiElectric_competicao_meca2023</dc:title>
  <dc:creator>Clara Feitosa Costa Oliveira</dc:creator>
  <cp:lastModifiedBy>Clara Feitosa Costa Oliveira/Clara Feitosa Costa Oliveira(ＭＥＢ/IAD)</cp:lastModifiedBy>
  <cp:revision>284</cp:revision>
  <cp:lastPrinted>2014-02-27T13:48:57Z</cp:lastPrinted>
  <dcterms:created xsi:type="dcterms:W3CDTF">2014-02-04T12:29:16Z</dcterms:created>
  <dcterms:modified xsi:type="dcterms:W3CDTF">2023-03-07T19:59:48Z</dcterms:modified>
</cp:coreProperties>
</file>